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  <p:sldMasterId id="2147483696" r:id="rId3"/>
    <p:sldMasterId id="2147483708" r:id="rId4"/>
  </p:sldMasterIdLst>
  <p:notesMasterIdLst>
    <p:notesMasterId r:id="rId44"/>
  </p:notesMasterIdLst>
  <p:sldIdLst>
    <p:sldId id="267" r:id="rId5"/>
    <p:sldId id="433" r:id="rId6"/>
    <p:sldId id="280" r:id="rId7"/>
    <p:sldId id="257" r:id="rId8"/>
    <p:sldId id="330" r:id="rId9"/>
    <p:sldId id="1066" r:id="rId10"/>
    <p:sldId id="1095" r:id="rId11"/>
    <p:sldId id="1422" r:id="rId12"/>
    <p:sldId id="1432" r:id="rId13"/>
    <p:sldId id="1423" r:id="rId14"/>
    <p:sldId id="1431" r:id="rId15"/>
    <p:sldId id="1439" r:id="rId16"/>
    <p:sldId id="1424" r:id="rId17"/>
    <p:sldId id="1425" r:id="rId18"/>
    <p:sldId id="1340" r:id="rId19"/>
    <p:sldId id="1440" r:id="rId20"/>
    <p:sldId id="1426" r:id="rId21"/>
    <p:sldId id="1333" r:id="rId22"/>
    <p:sldId id="1415" r:id="rId23"/>
    <p:sldId id="1441" r:id="rId24"/>
    <p:sldId id="1436" r:id="rId25"/>
    <p:sldId id="1428" r:id="rId26"/>
    <p:sldId id="1429" r:id="rId27"/>
    <p:sldId id="1442" r:id="rId28"/>
    <p:sldId id="1443" r:id="rId29"/>
    <p:sldId id="1444" r:id="rId30"/>
    <p:sldId id="1427" r:id="rId31"/>
    <p:sldId id="1416" r:id="rId32"/>
    <p:sldId id="1361" r:id="rId33"/>
    <p:sldId id="1362" r:id="rId34"/>
    <p:sldId id="1355" r:id="rId35"/>
    <p:sldId id="1356" r:id="rId36"/>
    <p:sldId id="1445" r:id="rId37"/>
    <p:sldId id="1430" r:id="rId38"/>
    <p:sldId id="1395" r:id="rId39"/>
    <p:sldId id="1418" r:id="rId40"/>
    <p:sldId id="1419" r:id="rId41"/>
    <p:sldId id="1421" r:id="rId42"/>
    <p:sldId id="1446" r:id="rId43"/>
  </p:sldIdLst>
  <p:sldSz cx="12192000" cy="6858000"/>
  <p:notesSz cx="6858000" cy="9144000"/>
  <p:custDataLst>
    <p:tags r:id="rId45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ário Convidado" initials="UC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DB7D74"/>
    <a:srgbClr val="6ADBD9"/>
    <a:srgbClr val="02BAB1"/>
    <a:srgbClr val="CCECFF"/>
    <a:srgbClr val="DB887F"/>
    <a:srgbClr val="862F26"/>
    <a:srgbClr val="6AD8DB"/>
    <a:srgbClr val="DDDDDD"/>
    <a:srgbClr val="74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 autoAdjust="0"/>
    <p:restoredTop sz="94291" autoAdjust="0"/>
  </p:normalViewPr>
  <p:slideViewPr>
    <p:cSldViewPr snapToGrid="0">
      <p:cViewPr varScale="1">
        <p:scale>
          <a:sx n="107" d="100"/>
          <a:sy n="107" d="100"/>
        </p:scale>
        <p:origin x="10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C0E9A-CAF1-44BA-8C98-5BE835AC7B3C}" type="datetimeFigureOut">
              <a:rPr lang="pt-BR" smtClean="0"/>
              <a:t>05/07/2021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CCD0D-6437-4073-8960-8BC5F3D1E70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1402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645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711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012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893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339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49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629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CCD0D-6437-4073-8960-8BC5F3D1E70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671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424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0258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716AE-B139-4AEF-8AC5-FCA3837D9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A8FC99-B924-4CC8-9782-1BAEFC5F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C39956-4D72-4527-A3D7-467AF2D5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1233BF-578A-495E-A4DD-0F516A97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BF1AF-51DC-4F1D-B6A9-EDC61394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64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41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388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7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271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368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196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37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D7937-05B1-4276-9BB4-0691322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EB13B8-6628-461E-A7DC-2E6DA8BC4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72D6DD-44F5-4F28-BDCA-45803BDB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LABDATA FIA.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E48BF8-21E0-4701-AFCB-C6FBB2F4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BE8D92-1CF9-45FD-A449-2C0CE039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3483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1293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E4ECA-2699-4B8A-AEA5-677DE68F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8FA993-DD33-4CF5-81E9-3DE9350B6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948360-43C2-4AFA-85D0-9C25F159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F7F78-02C3-4A92-80CE-B8D52A58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6E441C-F96D-47CB-A6A8-0A95EA502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27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B4729D-8C1B-4D23-AF52-8E9140BB1B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2078809-54C6-4997-9CD5-3DB83AE27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6F528E-0847-46D4-8041-49A69867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C899A7-9A4A-4159-82DF-C862B9D67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65081D-8656-4AC8-8D85-B2E86260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33064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64266" y="2851300"/>
            <a:ext cx="5292001" cy="397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-33" y="-92267"/>
            <a:ext cx="12192000" cy="169200"/>
          </a:xfrm>
          <a:prstGeom prst="rect">
            <a:avLst/>
          </a:prstGeom>
          <a:solidFill>
            <a:srgbClr val="6ADBD9"/>
          </a:solidFill>
          <a:ln w="9525" cap="flat" cmpd="sng">
            <a:solidFill>
              <a:srgbClr val="6ADB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25222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89434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20642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5068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905105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80403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57396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89F59-64F4-4D36-975A-A572FDDF5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9A5F1-4D26-4372-A429-02801E40C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E34B12-ACB7-4504-857C-43022E3C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A26DBF-39EF-46CF-8F63-50BDDAAB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A030F6-239E-46A9-A507-CFFE4262C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7802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9485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77910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09752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206915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9076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3BD123-EB15-4404-86CE-9FD1795841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2990A-A098-44FC-B64A-F84DB1151EE9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1B04CAB-4466-4425-83E9-33A6A86958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ADB6CB-70C3-490D-9A83-ABF4BF318D9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DD4BD-C8F6-4A35-AB05-73CD383F9ACE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84217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345D1E1-056F-4913-B4B7-0C9EAB21D6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C12910-F2EF-4D87-BADA-B1A1A3135E7B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32807B3-361F-44D4-94B7-285353AB4C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B8E8A2-BD5C-4D89-9CB4-C47DE72593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A89CA-8D1C-4EDC-9F18-EAF23632A589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3491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74B1B7F-89A4-42C2-B167-5F1A1F281D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747BA-2733-4D11-B20D-0B348025473C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18F15D-5E78-4E87-B83B-476F03F4286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6584C3-5C20-44EB-9798-1001B21048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869F9-53D7-4914-84CA-E302BEABA665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5281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9E558-1834-4F81-AD6B-60E30E6A70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5EDF2-84DC-4833-81EF-91E88D90418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C69A5-4A80-464F-9134-63B271D6CB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E1394D-A2EB-4B15-BF21-7CBDB9EC06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0033B9-D62C-4CBF-9250-8FB3685A47F8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73268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C981EFE-E2BB-4AA6-B951-B58DA364A09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540AA-0CF1-48DA-AB22-262BACA7461A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D1AF71-FF54-4C00-BEB7-411DFB342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E777164-6D49-48E4-BC75-2D2DD0D305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9C7E23-EF2B-4CD0-8B2C-A2EAA3A96EF5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7521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2B96D-2AF0-478F-933F-07F7CFC64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416FF0-4972-444F-9596-0D3DB469F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62401C9-273D-4C9D-8957-984C097E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A0911A-2DAD-480B-87F0-51A20923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189F4B-8A4F-4301-9ED9-D98F397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FF68CA-892C-4A00-B2E2-83ADCE4A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06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5A80F1-B557-4E06-9CAB-F743B7E2DA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8A4868-EF29-4555-8A53-7428EFF1D99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F0AA487-23F4-468E-96D0-CD2D310B03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30E621-2BA6-4357-AC5A-5AD359F00A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7D0205-13AA-4443-B049-336B1AAE5E20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267198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96ED5E8-1E1F-49EC-849C-B7F49581E8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00936-8B0A-4ED5-8B14-73D25261D7C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B9A835-B021-4A69-8D31-8BB43B25D7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31DFD2E-2D1D-4163-83B4-B08F28FD16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67A015-334A-4AA5-B76C-74D68D66ECD7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26867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1F416-40A7-4775-8659-9D6F103E22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27B3B-90E4-4F0E-96D2-6AFE6687E46F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FA3020-34EA-4C65-A0CE-0DDE386E2B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11F426-A429-43B9-8E33-7EECD16C6D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A3E6E7-7C8E-4669-A572-58DF3C01487D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17381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0EF4DF-90F0-418F-A027-D39F9ED92A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9CC0B8-D484-4010-92D2-C2579E11D138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44EE18-DB98-4C94-A401-63A4A58339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E7D4EF-CBCF-4588-9261-69FB745FB4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6B84B-94CF-4239-BDF1-CAB4D3AC203B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14189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02F1200-8E86-4F0F-BCC0-ECD2E74A6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F51D7-B87F-4231-9662-8A7C1905BDA5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E927521-4719-4579-BF64-96C78F5BE2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0000F1-B65F-4203-95DC-64B36BD0F7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D8A979-3330-4BBF-BB0A-F769C2339CD3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0636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2AA37A-CD32-43AC-9F7E-253E621C0E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1E011B-0825-45DD-BBE9-6DAB7EAFA76C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A2CA16-1E7D-4CFC-A7EF-1E9133258C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DE3699-9C0E-4628-83C1-7087BC33BA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33FE63-E8EE-4C99-B845-6907911A8CD6}" type="slidenum">
              <a:rPr lang="pt-BR" altLang="pt-BR"/>
              <a:pPr/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82719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F6EAA-4E06-4408-B3EC-0EB395A6E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C8F12E-79BA-499C-B6F7-44001FE8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79B9F35-DC8D-4441-8173-70108EF01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B3950-5B27-4F1D-A58E-8717968AA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D278AB4-08CF-4C9D-9092-477BA2890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2D2442F-3EF2-4D4D-B104-90565C5E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252A0B8-9F20-44DB-9508-C4AEB8319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4F7A9A-8E80-4E7F-A3FC-97E9B7A0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49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106FF-21A7-4166-8319-567BFEBA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6C84C2D-443B-41E7-870C-BD9061D7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871DBC-8C7E-4790-A074-FC7CF74F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78BE79-9371-482D-B61E-EA546C86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300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CFFAD7-E6C6-46C1-B5BB-817A54DE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9A653A-9CBD-4578-9DFB-865325E6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2D0B2D-1966-42CB-AEE8-C7136268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41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70A50-D06D-4105-8048-B11E8CB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999CF1-C8F4-4CFD-B5F6-F1E1CF44E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5658EB-1D49-4F88-9830-F607BC5F4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0002697-4E19-4C42-AFAC-8BEF8FD7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FEE884-A0F2-48DB-BA6E-D58E3438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66D9C5-2EEA-4428-9090-31AC8435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2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5FE8F-00CA-445E-BF25-C8DAC77E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67159A-446E-4F5D-98C3-E4556E4A3A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26234A-4931-4C7A-BD8E-599A6D5D8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C5AE97-0A0D-45D5-9F36-995E18A0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FF6FF8-A225-4D65-B4D2-40C6552C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B29670-B4A8-4F96-A599-1C62154F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7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38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C3565C-D140-4C0C-92F9-F31FDB2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EC85DB-826E-4880-8EB7-61B52CC15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1BE5735-FB17-4D51-86BB-86683FBBE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@2020 </a:t>
            </a:r>
            <a:r>
              <a:rPr lang="pt-BR"/>
              <a:t>FIA LABDATA. </a:t>
            </a:r>
            <a:r>
              <a:rPr lang="pt-BR" dirty="0"/>
              <a:t>Copyright </a:t>
            </a:r>
            <a:r>
              <a:rPr lang="pt-BR" dirty="0" err="1"/>
              <a:t>all</a:t>
            </a:r>
            <a:r>
              <a:rPr lang="pt-BR" dirty="0"/>
              <a:t> </a:t>
            </a:r>
            <a:r>
              <a:rPr lang="pt-BR" err="1"/>
              <a:t>rights</a:t>
            </a:r>
            <a:r>
              <a:rPr lang="pt-BR"/>
              <a:t> reserved.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708B36-E06F-44CB-9761-AC85A8BEC5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labdata.fia.com.br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4006AA-26E9-4FDB-B981-0283554DAE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B8526-A7DF-44F1-A0A0-E2C9088E15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39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2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g2_text.png">
            <a:extLst>
              <a:ext uri="{FF2B5EF4-FFF2-40B4-BE49-F238E27FC236}">
                <a16:creationId xmlns:a16="http://schemas.microsoft.com/office/drawing/2014/main" id="{98E73DCA-0C27-437A-A637-7FECE61C0B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84"/>
          <a:stretch>
            <a:fillRect/>
          </a:stretch>
        </p:blipFill>
        <p:spPr bwMode="auto">
          <a:xfrm>
            <a:off x="-9076267" y="6129338"/>
            <a:ext cx="21268267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1258" name="Rectangle 5">
            <a:extLst>
              <a:ext uri="{FF2B5EF4-FFF2-40B4-BE49-F238E27FC236}">
                <a16:creationId xmlns:a16="http://schemas.microsoft.com/office/drawing/2014/main" id="{7151384C-B8FD-4EB9-AD90-2C61E52B8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0085" y="6281738"/>
            <a:ext cx="2211916" cy="576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 algn="ctr" defTabSz="457200">
              <a:defRPr/>
            </a:pPr>
            <a:endParaRPr lang="pt-BR" sz="1800" b="0">
              <a:latin typeface="Arial" charset="0"/>
            </a:endParaRPr>
          </a:p>
        </p:txBody>
      </p:sp>
      <p:pic>
        <p:nvPicPr>
          <p:cNvPr id="5124" name="Picture 7" descr="MD2.png">
            <a:extLst>
              <a:ext uri="{FF2B5EF4-FFF2-40B4-BE49-F238E27FC236}">
                <a16:creationId xmlns:a16="http://schemas.microsoft.com/office/drawing/2014/main" id="{ACF5A3E7-17FD-4FDE-845C-37C1056AE5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50"/>
          <a:stretch>
            <a:fillRect/>
          </a:stretch>
        </p:blipFill>
        <p:spPr bwMode="auto">
          <a:xfrm>
            <a:off x="9469967" y="6456363"/>
            <a:ext cx="2667000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F5E5620-0198-4644-92C2-2DA07A6B0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0190F08-F6C3-4F53-A39E-CF6F05C16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324612" name="Rectangle 4">
            <a:extLst>
              <a:ext uri="{FF2B5EF4-FFF2-40B4-BE49-F238E27FC236}">
                <a16:creationId xmlns:a16="http://schemas.microsoft.com/office/drawing/2014/main" id="{1F6C98F4-7CC7-42F3-90ED-FFE51E0D4FE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400" i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5AE7518-2C75-47C7-8B3B-755122F0C88D}" type="datetimeFigureOut">
              <a:rPr lang="pt-BR"/>
              <a:pPr>
                <a:defRPr/>
              </a:pPr>
              <a:t>05/07/2021</a:t>
            </a:fld>
            <a:endParaRPr lang="pt-BR"/>
          </a:p>
        </p:txBody>
      </p:sp>
      <p:sp>
        <p:nvSpPr>
          <p:cNvPr id="324613" name="Rectangle 5">
            <a:extLst>
              <a:ext uri="{FF2B5EF4-FFF2-40B4-BE49-F238E27FC236}">
                <a16:creationId xmlns:a16="http://schemas.microsoft.com/office/drawing/2014/main" id="{6BC0357A-EC49-4080-AE7A-5A592C97E1E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400" i="1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24614" name="Rectangle 6">
            <a:extLst>
              <a:ext uri="{FF2B5EF4-FFF2-40B4-BE49-F238E27FC236}">
                <a16:creationId xmlns:a16="http://schemas.microsoft.com/office/drawing/2014/main" id="{842C69EB-7E9E-4985-8C24-58F9121C76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48800" y="6553200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400" i="1">
                <a:solidFill>
                  <a:srgbClr val="0066CC"/>
                </a:solidFill>
                <a:latin typeface="Arial" panose="020B0604020202020204" pitchFamily="34" charset="0"/>
              </a:defRPr>
            </a:lvl1pPr>
          </a:lstStyle>
          <a:p>
            <a:fld id="{732C70BD-74EA-494D-A2E1-6ECF8195F54C}" type="slidenum">
              <a:rPr lang="pt-BR" altLang="pt-BR"/>
              <a:pPr/>
              <a:t>‹#›</a:t>
            </a:fld>
            <a:endParaRPr lang="pt-BR" altLang="pt-BR"/>
          </a:p>
        </p:txBody>
      </p:sp>
      <p:sp>
        <p:nvSpPr>
          <p:cNvPr id="324615" name="Line 7">
            <a:extLst>
              <a:ext uri="{FF2B5EF4-FFF2-40B4-BE49-F238E27FC236}">
                <a16:creationId xmlns:a16="http://schemas.microsoft.com/office/drawing/2014/main" id="{F16DB879-73E1-40C6-82BF-9ED28AED8A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08000" y="6629400"/>
            <a:ext cx="1137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pt-BR" sz="1800">
              <a:cs typeface="+mn-cs"/>
            </a:endParaRPr>
          </a:p>
        </p:txBody>
      </p:sp>
      <p:sp>
        <p:nvSpPr>
          <p:cNvPr id="324616" name="Rectangle 8">
            <a:extLst>
              <a:ext uri="{FF2B5EF4-FFF2-40B4-BE49-F238E27FC236}">
                <a16:creationId xmlns:a16="http://schemas.microsoft.com/office/drawing/2014/main" id="{24AF4101-5E3B-4E4B-90C3-35A2034BD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6619875"/>
            <a:ext cx="1087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lnSpc>
                <a:spcPct val="100000"/>
              </a:lnSpc>
              <a:defRPr/>
            </a:pPr>
            <a:r>
              <a:rPr lang="pt-BR" sz="1000" b="1" dirty="0">
                <a:solidFill>
                  <a:schemeClr val="tx1"/>
                </a:solidFill>
                <a:latin typeface="Arial" charset="0"/>
                <a:cs typeface="+mn-cs"/>
              </a:rPr>
              <a:t>Karin Ayumi Tamura - </a:t>
            </a:r>
            <a:r>
              <a:rPr lang="pt-BR" sz="1000" b="1" u="sng" dirty="0" err="1">
                <a:solidFill>
                  <a:srgbClr val="0000FF"/>
                </a:solidFill>
                <a:latin typeface="Arial" charset="0"/>
                <a:cs typeface="+mn-cs"/>
              </a:rPr>
              <a:t>karin</a:t>
            </a:r>
            <a:r>
              <a:rPr lang="pt-BR" sz="1000" b="1" u="sng" err="1">
                <a:solidFill>
                  <a:srgbClr val="0000FF"/>
                </a:solidFill>
                <a:latin typeface="Arial" charset="0"/>
                <a:cs typeface="+mn-cs"/>
              </a:rPr>
              <a:t>@</a:t>
            </a:r>
            <a:r>
              <a:rPr lang="pt-BR" sz="1000" b="1" u="sng">
                <a:solidFill>
                  <a:srgbClr val="0000FF"/>
                </a:solidFill>
                <a:latin typeface="Arial" charset="0"/>
                <a:cs typeface="+mn-cs"/>
              </a:rPr>
              <a:t>marketdata.com.br</a:t>
            </a:r>
            <a:r>
              <a:rPr lang="pt-BR" sz="1000" b="1">
                <a:solidFill>
                  <a:schemeClr val="tx1"/>
                </a:solidFill>
                <a:latin typeface="Arial" charset="0"/>
                <a:cs typeface="+mn-cs"/>
              </a:rPr>
              <a:t>  </a:t>
            </a:r>
            <a:r>
              <a:rPr lang="pt-BR" sz="1000" b="1" dirty="0">
                <a:solidFill>
                  <a:schemeClr val="tx1"/>
                </a:solidFill>
                <a:latin typeface="Arial" charset="0"/>
                <a:cs typeface="+mn-cs"/>
              </a:rPr>
              <a:t>ou </a:t>
            </a:r>
            <a:r>
              <a:rPr lang="pt-BR" sz="1000" b="1" u="sng" dirty="0" err="1">
                <a:solidFill>
                  <a:srgbClr val="0000FF"/>
                </a:solidFill>
                <a:latin typeface="Arial" charset="0"/>
                <a:cs typeface="+mn-cs"/>
              </a:rPr>
              <a:t>karinat</a:t>
            </a:r>
            <a:r>
              <a:rPr lang="pt-BR" sz="1000" b="1" u="sng" err="1">
                <a:solidFill>
                  <a:srgbClr val="0000FF"/>
                </a:solidFill>
                <a:latin typeface="Arial" charset="0"/>
                <a:cs typeface="+mn-cs"/>
              </a:rPr>
              <a:t>@</a:t>
            </a:r>
            <a:r>
              <a:rPr lang="pt-BR" sz="1000" b="1" u="sng">
                <a:solidFill>
                  <a:srgbClr val="0000FF"/>
                </a:solidFill>
                <a:latin typeface="Arial" charset="0"/>
                <a:cs typeface="+mn-cs"/>
              </a:rPr>
              <a:t>ime.usp.br</a:t>
            </a:r>
            <a:endParaRPr lang="pt-BR" sz="1000" b="1" u="sng" dirty="0">
              <a:solidFill>
                <a:srgbClr val="0000FF"/>
              </a:solidFill>
              <a:latin typeface="Arial" charset="0"/>
              <a:cs typeface="+mn-cs"/>
            </a:endParaRPr>
          </a:p>
        </p:txBody>
      </p:sp>
      <p:sp>
        <p:nvSpPr>
          <p:cNvPr id="324617" name="Line 9">
            <a:extLst>
              <a:ext uri="{FF2B5EF4-FFF2-40B4-BE49-F238E27FC236}">
                <a16:creationId xmlns:a16="http://schemas.microsoft.com/office/drawing/2014/main" id="{71D3D45E-03F0-474F-B15D-7470C99BFC8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08000" y="1143000"/>
            <a:ext cx="1137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pt-BR" sz="180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11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DEB13A9-B95A-4F1B-8FF3-2E47C5B55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47" b="57301"/>
          <a:stretch/>
        </p:blipFill>
        <p:spPr>
          <a:xfrm>
            <a:off x="3713871" y="90096"/>
            <a:ext cx="8478129" cy="6767904"/>
          </a:xfrm>
          <a:prstGeom prst="rect">
            <a:avLst/>
          </a:prstGeom>
        </p:spPr>
      </p:pic>
      <p:grpSp>
        <p:nvGrpSpPr>
          <p:cNvPr id="56" name="Google Shape;56;p13"/>
          <p:cNvGrpSpPr/>
          <p:nvPr/>
        </p:nvGrpSpPr>
        <p:grpSpPr>
          <a:xfrm>
            <a:off x="-3251199" y="-304800"/>
            <a:ext cx="10893700" cy="7467600"/>
            <a:chOff x="-2438400" y="-228600"/>
            <a:chExt cx="8170275" cy="5600700"/>
          </a:xfrm>
        </p:grpSpPr>
        <p:grpSp>
          <p:nvGrpSpPr>
            <p:cNvPr id="57" name="Google Shape;57;p13"/>
            <p:cNvGrpSpPr/>
            <p:nvPr/>
          </p:nvGrpSpPr>
          <p:grpSpPr>
            <a:xfrm>
              <a:off x="-2438400" y="0"/>
              <a:ext cx="8017875" cy="5372100"/>
              <a:chOff x="-2438400" y="0"/>
              <a:chExt cx="8017875" cy="5372100"/>
            </a:xfrm>
          </p:grpSpPr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4">
                <a:alphaModFix/>
              </a:blip>
              <a:srcRect l="-43947"/>
              <a:stretch/>
            </p:blipFill>
            <p:spPr>
              <a:xfrm rot="10800000" flipH="1">
                <a:off x="-2438400" y="0"/>
                <a:ext cx="7987800" cy="5143500"/>
              </a:xfrm>
              <a:prstGeom prst="trapezoid">
                <a:avLst>
                  <a:gd name="adj" fmla="val 41313"/>
                </a:avLst>
              </a:prstGeom>
              <a:noFill/>
              <a:ln>
                <a:noFill/>
              </a:ln>
            </p:spPr>
          </p:pic>
          <p:cxnSp>
            <p:nvCxnSpPr>
              <p:cNvPr id="59" name="Google Shape;59;p13"/>
              <p:cNvCxnSpPr/>
              <p:nvPr/>
            </p:nvCxnSpPr>
            <p:spPr>
              <a:xfrm flipH="1">
                <a:off x="3371775" y="0"/>
                <a:ext cx="2207700" cy="5372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DB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0" name="Google Shape;60;p13"/>
            <p:cNvCxnSpPr/>
            <p:nvPr/>
          </p:nvCxnSpPr>
          <p:spPr>
            <a:xfrm flipH="1">
              <a:off x="3524175" y="-228600"/>
              <a:ext cx="2207700" cy="5372100"/>
            </a:xfrm>
            <a:prstGeom prst="straightConnector1">
              <a:avLst/>
            </a:prstGeom>
            <a:noFill/>
            <a:ln w="19050" cap="flat" cmpd="sng">
              <a:solidFill>
                <a:srgbClr val="6ADB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4" name="Google Shape;62;p13">
            <a:extLst>
              <a:ext uri="{FF2B5EF4-FFF2-40B4-BE49-F238E27FC236}">
                <a16:creationId xmlns:a16="http://schemas.microsoft.com/office/drawing/2014/main" id="{36603DFB-8F0B-4DA6-B6E3-1EB91A39402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325530" y="1708094"/>
            <a:ext cx="684563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84D99A-72DF-4D5F-8D9A-5736DBDA7732}"/>
              </a:ext>
            </a:extLst>
          </p:cNvPr>
          <p:cNvGrpSpPr/>
          <p:nvPr/>
        </p:nvGrpSpPr>
        <p:grpSpPr>
          <a:xfrm>
            <a:off x="16118" y="27970"/>
            <a:ext cx="5266000" cy="5143500"/>
            <a:chOff x="4063978" y="94597"/>
            <a:chExt cx="2977228" cy="2308431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5BFAF2-8E54-436D-B6EE-98DEE8DABB4E}"/>
                </a:ext>
              </a:extLst>
            </p:cNvPr>
            <p:cNvSpPr/>
            <p:nvPr/>
          </p:nvSpPr>
          <p:spPr>
            <a:xfrm rot="10800000">
              <a:off x="4063978" y="94597"/>
              <a:ext cx="2977228" cy="2308431"/>
            </a:xfrm>
            <a:prstGeom prst="rect">
              <a:avLst/>
            </a:prstGeom>
            <a:solidFill>
              <a:srgbClr val="6ADB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8" name="Google Shape;62;p13">
              <a:extLst>
                <a:ext uri="{FF2B5EF4-FFF2-40B4-BE49-F238E27FC236}">
                  <a16:creationId xmlns:a16="http://schemas.microsoft.com/office/drawing/2014/main" id="{64E7C09F-0341-482E-BCB1-79FB64B2AB7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4126949" y="96004"/>
              <a:ext cx="2027620" cy="14072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494631" y="5145192"/>
            <a:ext cx="2523075" cy="485196"/>
          </a:xfrm>
          <a:prstGeom prst="round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B75CC417-7312-4DD7-A424-4E4D4E792A85}"/>
              </a:ext>
            </a:extLst>
          </p:cNvPr>
          <p:cNvSpPr txBox="1">
            <a:spLocks/>
          </p:cNvSpPr>
          <p:nvPr/>
        </p:nvSpPr>
        <p:spPr>
          <a:xfrm>
            <a:off x="399621" y="3586300"/>
            <a:ext cx="489110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pt-BR"/>
            </a:defPPr>
            <a:lvl1pPr defTabSz="1219170">
              <a:buClr>
                <a:srgbClr val="000000"/>
              </a:buClr>
              <a:defRPr sz="1867" b="1" kern="0">
                <a:solidFill>
                  <a:srgbClr val="666666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pt-BR" sz="2000" b="0" dirty="0">
                <a:solidFill>
                  <a:srgbClr val="434343"/>
                </a:solidFill>
              </a:rPr>
              <a:t>Tema</a:t>
            </a:r>
            <a:r>
              <a:rPr lang="en-US" sz="2000" b="0" dirty="0">
                <a:solidFill>
                  <a:srgbClr val="434343"/>
                </a:solidFill>
              </a:rPr>
              <a:t> da aula</a:t>
            </a:r>
          </a:p>
          <a:p>
            <a:r>
              <a:rPr lang="pt-BR" sz="2000" dirty="0">
                <a:solidFill>
                  <a:srgbClr val="434343"/>
                </a:solidFill>
              </a:rPr>
              <a:t>Regressão Logística</a:t>
            </a:r>
            <a:endParaRPr lang="da-DK" sz="1800" dirty="0">
              <a:solidFill>
                <a:srgbClr val="434343"/>
              </a:solidFill>
            </a:endParaRPr>
          </a:p>
          <a:p>
            <a:endParaRPr lang="en-US" sz="1600" b="0" dirty="0">
              <a:solidFill>
                <a:srgbClr val="434343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3759CD-E2AE-402F-A8C3-608835CB97B1}"/>
              </a:ext>
            </a:extLst>
          </p:cNvPr>
          <p:cNvSpPr/>
          <p:nvPr/>
        </p:nvSpPr>
        <p:spPr>
          <a:xfrm>
            <a:off x="1414841" y="1412180"/>
            <a:ext cx="4493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kern="0" dirty="0" err="1">
                <a:solidFill>
                  <a:srgbClr val="666666"/>
                </a:solidFill>
                <a:latin typeface="Open Sans"/>
              </a:rPr>
              <a:t>Analytics</a:t>
            </a:r>
            <a:r>
              <a:rPr lang="pt-BR" sz="3200" b="1" kern="0" dirty="0">
                <a:solidFill>
                  <a:srgbClr val="666666"/>
                </a:solidFill>
                <a:latin typeface="Open Sans"/>
              </a:rPr>
              <a:t> &amp; Inteligência Artificial</a:t>
            </a:r>
            <a:endParaRPr lang="da-DK" sz="3200" b="1" kern="0" dirty="0">
              <a:solidFill>
                <a:srgbClr val="666666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3"/>
            <a:ext cx="11254589" cy="118271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5" y="1308642"/>
            <a:ext cx="1084924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partir do cálculo do VI gerado para todas as covariáveis do banco de dados, essa lista pode ser ordenada e uma maior importância inicial pode ser dada às variáveis mais fortes (com VI mais elevado), reduzindo sensivelmente o esforço de processamento na modelagem, dedicando atenção para um conjunto menor de variáveis.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A79DF4D-231C-4B65-BEBA-46F13B87AB7E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20329F6-0FEE-41D1-AF36-1EF4865DC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10787"/>
              </p:ext>
            </p:extLst>
          </p:nvPr>
        </p:nvGraphicFramePr>
        <p:xfrm>
          <a:off x="2789311" y="2710959"/>
          <a:ext cx="5827218" cy="201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13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Valor da informação (VI)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Classificação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&lt;=0,02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Fraquíssima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Entre 0,02 e 0,10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Fraca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rgbClr val="434343"/>
                          </a:solidFill>
                        </a:rPr>
                        <a:t>Entre 0,10 e 0,30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Média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rgbClr val="434343"/>
                          </a:solidFill>
                        </a:rPr>
                        <a:t>Entre 0,30 e 0,50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Forte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rgbClr val="434343"/>
                          </a:solidFill>
                        </a:rPr>
                        <a:t>&gt;</a:t>
                      </a:r>
                      <a:r>
                        <a:rPr lang="pt-BR" sz="1600" baseline="0">
                          <a:solidFill>
                            <a:srgbClr val="434343"/>
                          </a:solidFill>
                        </a:rPr>
                        <a:t> 0,50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rgbClr val="434343"/>
                          </a:solidFill>
                        </a:rPr>
                        <a:t>Suspeita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05BBE9D-8412-40AE-8695-E2D71A1CA320}"/>
              </a:ext>
            </a:extLst>
          </p:cNvPr>
          <p:cNvSpPr txBox="1">
            <a:spLocks/>
          </p:cNvSpPr>
          <p:nvPr/>
        </p:nvSpPr>
        <p:spPr>
          <a:xfrm>
            <a:off x="373591" y="5241892"/>
            <a:ext cx="10576517" cy="64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o VI for superior a 0,50, a variável tem poder preditivo “suspeito” ou “alto demais” e é importante checar a consistência do dado, bem como a relevância prática dessa variável, assim como, eventualmente, o modo como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 gerada.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96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3"/>
            <a:ext cx="11254589" cy="71323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192907"/>
            <a:ext cx="107977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valor de IV de 0,8838 é considerado com forte poder preditivo, sendo um excelente candidato a compor o modelo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Logística.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buNone/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Vale a pena salientar, como esta é uma análise bidimensional, pode ocorrer de uma covariável apresentar alto valor de IV, dado a presença das demais covariáveis do modelo (visão multidimensional), uma determinada covariável não ser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relevante 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C86525-C183-434B-B470-C149EC87C143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825805-C754-46F5-8BD9-63815F35E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24333"/>
              </p:ext>
            </p:extLst>
          </p:nvPr>
        </p:nvGraphicFramePr>
        <p:xfrm>
          <a:off x="278297" y="3045281"/>
          <a:ext cx="9884928" cy="2925810"/>
        </p:xfrm>
        <a:graphic>
          <a:graphicData uri="http://schemas.openxmlformats.org/drawingml/2006/table">
            <a:tbl>
              <a:tblPr/>
              <a:tblGrid>
                <a:gridCol w="308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2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28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40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Quantidade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de CPC</a:t>
                      </a:r>
                    </a:p>
                    <a:p>
                      <a:pPr algn="ctr" fontAlgn="ctr"/>
                      <a:r>
                        <a:rPr lang="en-US" sz="14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pt-BR" sz="1400" b="1" i="0" u="none" strike="noStrike" baseline="0" noProof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contatos</a:t>
                      </a:r>
                      <a:r>
                        <a:rPr lang="en-US" sz="14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com a p</a:t>
                      </a:r>
                      <a:r>
                        <a:rPr lang="pt-BR" sz="1400" b="1" i="0" u="none" strike="noStrike" baseline="0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essoa</a:t>
                      </a:r>
                      <a:r>
                        <a:rPr lang="pt-BR" sz="14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certa)</a:t>
                      </a:r>
                      <a:endParaRPr lang="en-US" sz="14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Cliente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Pagou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 D</a:t>
                      </a:r>
                      <a:r>
                        <a:rPr lang="pt-BR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ívida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?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(0)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 (1)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</a:t>
                      </a:r>
                      <a:r>
                        <a:rPr lang="bg-BG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pt-BR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</a:t>
                      </a:r>
                      <a:endParaRPr lang="bg-BG" sz="14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WOE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INF. </a:t>
                      </a:r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4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Zero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1.366.039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66,3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23.128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23,7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1.389.167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64,4</a:t>
                      </a:r>
                      <a:r>
                        <a:rPr lang="it-IT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0,36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-103,0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0,4393</a:t>
                      </a:r>
                      <a:endParaRPr lang="uk-UA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Um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289.587</a:t>
                      </a:r>
                      <a:endParaRPr lang="fi-FI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14,1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20.356</a:t>
                      </a:r>
                      <a:endParaRPr lang="nb-NO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20,8</a:t>
                      </a:r>
                      <a:r>
                        <a:rPr lang="is-I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309.942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14,4</a:t>
                      </a:r>
                      <a:r>
                        <a:rPr lang="it-IT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1,48</a:t>
                      </a:r>
                      <a:endParaRPr lang="fi-FI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39,3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0,0266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Dois</a:t>
                      </a:r>
                      <a:endParaRPr lang="en-US" sz="14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139.243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13.583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13,9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152.826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7,1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2,06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72,1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0,0515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Três</a:t>
                      </a:r>
                      <a:endParaRPr lang="en-US" sz="14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82.422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4,0</a:t>
                      </a:r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8.202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8,4</a:t>
                      </a:r>
                      <a:r>
                        <a:rPr lang="is-I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90.624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4,2</a:t>
                      </a:r>
                      <a:r>
                        <a:rPr lang="is-I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2,10</a:t>
                      </a:r>
                      <a:endParaRPr lang="fi-FI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74,1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0,0325</a:t>
                      </a:r>
                      <a:endParaRPr lang="en-U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Quatro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103.220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5,0</a:t>
                      </a:r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14.305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14,6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117.525</a:t>
                      </a:r>
                      <a:endParaRPr lang="nb-NO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5,4</a:t>
                      </a:r>
                      <a:r>
                        <a:rPr lang="it-IT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2,92</a:t>
                      </a:r>
                      <a:endParaRPr lang="fi-FI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107,2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0,1032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Cinco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79.775</a:t>
                      </a:r>
                      <a:endParaRPr lang="fi-FI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3,9%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18.157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18,6%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97.932</a:t>
                      </a:r>
                      <a:endParaRPr lang="nb-NO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4,5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4,80</a:t>
                      </a:r>
                      <a:endParaRPr lang="uk-UA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156,8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0,2306</a:t>
                      </a:r>
                      <a:endParaRPr lang="is-IS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2.060.286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97.730</a:t>
                      </a:r>
                      <a:endParaRPr lang="nb-NO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</a:t>
                      </a:r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2.158.015</a:t>
                      </a:r>
                      <a:endParaRPr lang="hr-H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1,00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0,8838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04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FORTE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0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00956"/>
              </p:ext>
            </p:extLst>
          </p:nvPr>
        </p:nvGraphicFramePr>
        <p:xfrm>
          <a:off x="153953" y="2418352"/>
          <a:ext cx="10391144" cy="73152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Calcule o IV das variáveis. Quais variáveis possuem maior IV?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endParaRPr lang="pt-BR" sz="16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4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2. </a:t>
            </a:r>
            <a:r>
              <a:rPr lang="pt-BR" sz="3600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Estatística VIF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95D06B-3327-461C-9AB6-8DA05226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BAB11F43-11CF-4421-A9ED-0EB4242AABC4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13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4AA8F539-2642-484C-8CAE-D14802F6FBE1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118033"/>
            <a:ext cx="11254589" cy="89781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274553"/>
            <a:ext cx="10849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trabalhamos com dados multivariados podem existir variáveis que carreguem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informações similares.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Esse tipo de redundância, quando falamos de análise de regressão,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chama-se </a:t>
            </a:r>
            <a:r>
              <a:rPr lang="pt-BR" sz="1600" b="1" u="sng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multicolinearidade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A79DF4D-231C-4B65-BEBA-46F13B87AB7E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2CDEBFBE-AE04-402D-83FE-74B435157233}"/>
              </a:ext>
            </a:extLst>
          </p:cNvPr>
          <p:cNvGrpSpPr/>
          <p:nvPr/>
        </p:nvGrpSpPr>
        <p:grpSpPr>
          <a:xfrm>
            <a:off x="278296" y="2716817"/>
            <a:ext cx="10959976" cy="2551693"/>
            <a:chOff x="3463438" y="2104035"/>
            <a:chExt cx="5048429" cy="255169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E235C5-F25F-451C-8B94-31F44C7C505C}"/>
                </a:ext>
              </a:extLst>
            </p:cNvPr>
            <p:cNvSpPr txBox="1"/>
            <p:nvPr/>
          </p:nvSpPr>
          <p:spPr>
            <a:xfrm>
              <a:off x="3471307" y="2104035"/>
              <a:ext cx="5040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pt-BR" sz="1600" dirty="0" err="1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Multicolinearidade</a:t>
              </a:r>
              <a:r>
                <a:rPr lang="pt-BR" sz="1600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é um efeito que ocorre quando variáveis fortemente correlacionadas são consideradas no mesmo modelo </a:t>
              </a:r>
              <a:r>
                <a:rPr lang="pt-BR" sz="160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 regressão.</a:t>
              </a:r>
              <a:endPara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8B5DAB9-1E0B-405D-BC99-E10C65A6F736}"/>
                </a:ext>
              </a:extLst>
            </p:cNvPr>
            <p:cNvSpPr txBox="1"/>
            <p:nvPr/>
          </p:nvSpPr>
          <p:spPr>
            <a:xfrm>
              <a:off x="3463438" y="3086068"/>
              <a:ext cx="504056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pt-BR" sz="1600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Quando elas entram simultaneamente no modelo, a consequente redundância potencialmente eleva o nível de variabilidade dos pesos das variáveis correlacionadas, distorcendo sua interpretação e tornando o modelo instável e, muitas vezes, alterando a lógica esperada das </a:t>
              </a:r>
              <a:r>
                <a:rPr lang="pt-BR" sz="160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variáveis envolvidas.</a:t>
              </a:r>
              <a:endPara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25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0" y="1273704"/>
            <a:ext cx="8465574" cy="183778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spaço Reservado para Número de Slide 4">
            <a:extLst>
              <a:ext uri="{FF2B5EF4-FFF2-40B4-BE49-F238E27FC236}">
                <a16:creationId xmlns:a16="http://schemas.microsoft.com/office/drawing/2014/main" id="{8201C2BB-39C6-4119-8846-15D8518BFF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BC4CC1C7-38E3-4351-854B-7FA55477B493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13">
            <a:extLst>
              <a:ext uri="{FF2B5EF4-FFF2-40B4-BE49-F238E27FC236}">
                <a16:creationId xmlns:a16="http://schemas.microsoft.com/office/drawing/2014/main" id="{A43F3DE5-BC08-48D5-9F93-F2D4EC69BB79}"/>
              </a:ext>
            </a:extLst>
          </p:cNvPr>
          <p:cNvSpPr txBox="1"/>
          <p:nvPr/>
        </p:nvSpPr>
        <p:spPr>
          <a:xfrm>
            <a:off x="258639" y="1439661"/>
            <a:ext cx="7948295" cy="1529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(Variance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Inflation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Factor)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 </a:t>
            </a:r>
            <a:r>
              <a:rPr sz="16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Fator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Inflação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</a:t>
            </a:r>
            <a:r>
              <a:rPr sz="16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Variância: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Mede o 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quanto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variância dos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coeficientes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</a:t>
            </a:r>
            <a:r>
              <a:rPr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(pesos) </a:t>
            </a:r>
            <a:r>
              <a:rPr sz="16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 inflacionados por  </a:t>
            </a:r>
            <a:r>
              <a:rPr sz="16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problemas </a:t>
            </a:r>
            <a:r>
              <a:rPr sz="1600" spc="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multicolinearidade. </a:t>
            </a: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endParaRPr lang="pt-BR" sz="1600" spc="-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valor de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VIF&gt;5 </a:t>
            </a:r>
            <a:r>
              <a:rPr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já </a:t>
            </a:r>
            <a:r>
              <a:rPr sz="1600" b="1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revela </a:t>
            </a:r>
            <a:r>
              <a:rPr sz="16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sinais </a:t>
            </a:r>
            <a:r>
              <a:rPr sz="1600" b="1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multicolinearidade</a:t>
            </a:r>
            <a:r>
              <a:rPr sz="1600" spc="-5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48883320-EACF-4C40-ACA6-0BE07C8B8DC3}"/>
              </a:ext>
            </a:extLst>
          </p:cNvPr>
          <p:cNvSpPr/>
          <p:nvPr/>
        </p:nvSpPr>
        <p:spPr>
          <a:xfrm>
            <a:off x="3190370" y="3746511"/>
            <a:ext cx="2084832" cy="108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D537710-964D-4307-A8C2-42E0793F5131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VIF|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536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20846"/>
              </p:ext>
            </p:extLst>
          </p:nvPr>
        </p:nvGraphicFramePr>
        <p:xfrm>
          <a:off x="153953" y="2152882"/>
          <a:ext cx="10391144" cy="64008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endParaRPr lang="pt-BR" sz="14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Verifique se há </a:t>
                      </a:r>
                      <a:r>
                        <a:rPr lang="pt-BR" sz="14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multicolinearidade</a:t>
                      </a:r>
                      <a:r>
                        <a:rPr lang="pt-BR" sz="14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 modelo final por meio </a:t>
                      </a:r>
                      <a:r>
                        <a:rPr lang="pt-BR" sz="14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 VIF.</a:t>
                      </a:r>
                      <a:endParaRPr lang="pt-BR" sz="14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73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3. </a:t>
            </a:r>
            <a:r>
              <a:rPr lang="pt-BR" sz="3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 de Corte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95D06B-3327-461C-9AB6-8DA05226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2" name="Espaço Reservado para Número de Slide 4">
            <a:extLst>
              <a:ext uri="{FF2B5EF4-FFF2-40B4-BE49-F238E27FC236}">
                <a16:creationId xmlns:a16="http://schemas.microsoft.com/office/drawing/2014/main" id="{5351A643-E899-46CE-A80F-17771E146763}"/>
              </a:ext>
            </a:extLst>
          </p:cNvPr>
          <p:cNvSpPr txBox="1">
            <a:spLocks/>
          </p:cNvSpPr>
          <p:nvPr/>
        </p:nvSpPr>
        <p:spPr>
          <a:xfrm>
            <a:off x="11404660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17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6BA5E46D-FCA5-46F3-8503-D042581F5E9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0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71139" y="4751667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B86500E-77DF-42C8-9C54-40DDFC3C2940}"/>
              </a:ext>
            </a:extLst>
          </p:cNvPr>
          <p:cNvSpPr/>
          <p:nvPr/>
        </p:nvSpPr>
        <p:spPr>
          <a:xfrm>
            <a:off x="277200" y="2769301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Tabela de Classificação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avaliada no ponto de corte: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4C5B364-6B5E-4B96-B8C8-79B828C0D639}"/>
              </a:ext>
            </a:extLst>
          </p:cNvPr>
          <p:cNvSpPr/>
          <p:nvPr/>
        </p:nvSpPr>
        <p:spPr>
          <a:xfrm>
            <a:off x="0" y="1242826"/>
            <a:ext cx="10279626" cy="121340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47B6A7BE-A49E-456F-B620-47D3797E3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407495"/>
            <a:ext cx="988443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Tabela de Classificação apresenta o cruzamento da variável resposta observada em comparação com a variável resposta predita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pelo modelo.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Ela também é conhecida como Matriz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Confusão.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bom ajuste de modelo apresenta grande concentração de casos na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diagonal principal.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Espaço Reservado para Número de Slide 4">
            <a:extLst>
              <a:ext uri="{FF2B5EF4-FFF2-40B4-BE49-F238E27FC236}">
                <a16:creationId xmlns:a16="http://schemas.microsoft.com/office/drawing/2014/main" id="{511D4562-A29E-422A-A4B4-332B09DCB430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entágono 17">
            <a:extLst>
              <a:ext uri="{FF2B5EF4-FFF2-40B4-BE49-F238E27FC236}">
                <a16:creationId xmlns:a16="http://schemas.microsoft.com/office/drawing/2014/main" id="{1C3D9470-7613-4444-B369-63A5F12EFF11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A22C1BD0-BEC5-4A5F-9A0D-0AD6777D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7731" y="3208518"/>
            <a:ext cx="7671552" cy="211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04742278-1A96-4571-A0C6-3E0AB77C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0607" y="5320787"/>
            <a:ext cx="4789094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56595B8-A34B-4C0A-8696-D0EDBC281242}"/>
              </a:ext>
            </a:extLst>
          </p:cNvPr>
          <p:cNvSpPr txBox="1"/>
          <p:nvPr/>
        </p:nvSpPr>
        <p:spPr>
          <a:xfrm>
            <a:off x="3741350" y="3447442"/>
            <a:ext cx="24234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</a:rPr>
              <a:t>  Variável Resposta Predita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FB634A-D2BC-4D3F-92DB-3CB14CA2BBD0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4B86500E-77DF-42C8-9C54-40DDFC3C2940}"/>
              </a:ext>
            </a:extLst>
          </p:cNvPr>
          <p:cNvSpPr/>
          <p:nvPr/>
        </p:nvSpPr>
        <p:spPr>
          <a:xfrm>
            <a:off x="277200" y="1028993"/>
            <a:ext cx="876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Tabela de Classificação 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4020202020204"/>
                <a:ea typeface="Tahoma" pitchFamily="34" charset="0"/>
                <a:cs typeface="Tahoma" pitchFamily="34" charset="0"/>
              </a:rPr>
              <a:t>avaliada no ponto de corte: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FE67AFD-0869-4675-A0C7-9C18CF46957B}"/>
              </a:ext>
            </a:extLst>
          </p:cNvPr>
          <p:cNvSpPr txBox="1">
            <a:spLocks noChangeArrowheads="1"/>
          </p:cNvSpPr>
          <p:nvPr/>
        </p:nvSpPr>
        <p:spPr>
          <a:xfrm>
            <a:off x="1110607" y="4070333"/>
            <a:ext cx="2928958" cy="228601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Acurácia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Sensibilidade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Especificidade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8666F0B5-149A-41B8-AE43-A6DB2B66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3813" y="3927457"/>
            <a:ext cx="2433198" cy="681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D1F8849-44A0-4E94-AC49-AD5E0F4F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5251" y="4927589"/>
            <a:ext cx="1884887" cy="55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204C82A8-49F9-4DB6-94BC-3C95CCEE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3813" y="5641969"/>
            <a:ext cx="2047867" cy="6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EE38130-B466-4FB9-8096-A40B059E3438}"/>
              </a:ext>
            </a:extLst>
          </p:cNvPr>
          <p:cNvSpPr/>
          <p:nvPr/>
        </p:nvSpPr>
        <p:spPr>
          <a:xfrm>
            <a:off x="8528035" y="1121112"/>
            <a:ext cx="3675330" cy="315591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CA195884-25AF-4E5E-9FCB-E344B2C3F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8035" y="1236183"/>
            <a:ext cx="3484913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r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índices de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sensibilidade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especificidade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variam de 0 a 1 (ou de 0% 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100%). 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r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Esperamos que os índices sejam superiores a 50% (acima do acerto aleatório), sendo os valores mais próximos de 100% com maior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poder preditivo.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r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prática, valores acima 70%-75% com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ótimo desempenho.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3">
            <a:extLst>
              <a:ext uri="{FF2B5EF4-FFF2-40B4-BE49-F238E27FC236}">
                <a16:creationId xmlns:a16="http://schemas.microsoft.com/office/drawing/2014/main" id="{012AFDC8-D63B-48E3-A9D1-BDAF5B77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7320" y="1385401"/>
            <a:ext cx="7671552" cy="2116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A93B2D97-D664-46F0-8FED-FD0BC7A92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196" y="3497670"/>
            <a:ext cx="4789094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AB1F100-3D04-42A9-80D7-09ABBC288005}"/>
              </a:ext>
            </a:extLst>
          </p:cNvPr>
          <p:cNvSpPr txBox="1"/>
          <p:nvPr/>
        </p:nvSpPr>
        <p:spPr>
          <a:xfrm>
            <a:off x="3330939" y="1624325"/>
            <a:ext cx="24234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434343"/>
                </a:solidFill>
              </a:rPr>
              <a:t>  Variável Resposta Predita   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786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FIA Business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NOSSOS DIFERENCIAIS |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QUEM SOMOS</a:t>
            </a: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2325CA-652D-4915-99A7-D93A42613A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87" y="3294598"/>
            <a:ext cx="1844930" cy="467869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5A749B5-FF34-44DF-AEB2-D0BBA5FB672B}"/>
              </a:ext>
            </a:extLst>
          </p:cNvPr>
          <p:cNvGrpSpPr/>
          <p:nvPr/>
        </p:nvGrpSpPr>
        <p:grpSpPr>
          <a:xfrm>
            <a:off x="5670402" y="1060174"/>
            <a:ext cx="6521598" cy="4468849"/>
            <a:chOff x="5670402" y="1060174"/>
            <a:chExt cx="6521598" cy="4468849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1730CC36-686C-4C7F-8A4B-09B5B2A92A5D}"/>
                </a:ext>
              </a:extLst>
            </p:cNvPr>
            <p:cNvSpPr/>
            <p:nvPr/>
          </p:nvSpPr>
          <p:spPr>
            <a:xfrm>
              <a:off x="6096000" y="1060174"/>
              <a:ext cx="6096000" cy="4468849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A871E8AA-B569-4F1D-8926-43C0DC4FEC4E}"/>
                </a:ext>
              </a:extLst>
            </p:cNvPr>
            <p:cNvSpPr/>
            <p:nvPr/>
          </p:nvSpPr>
          <p:spPr>
            <a:xfrm>
              <a:off x="10955661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FD0BFF4A-8A51-446D-A186-96A974B1B9E6}"/>
                </a:ext>
              </a:extLst>
            </p:cNvPr>
            <p:cNvSpPr/>
            <p:nvPr/>
          </p:nvSpPr>
          <p:spPr>
            <a:xfrm>
              <a:off x="8689862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6" name="Elipse 65">
              <a:extLst>
                <a:ext uri="{FF2B5EF4-FFF2-40B4-BE49-F238E27FC236}">
                  <a16:creationId xmlns:a16="http://schemas.microsoft.com/office/drawing/2014/main" id="{7FE58BAE-71A4-49E0-B375-BAA8D3AF052A}"/>
                </a:ext>
              </a:extLst>
            </p:cNvPr>
            <p:cNvSpPr/>
            <p:nvPr/>
          </p:nvSpPr>
          <p:spPr>
            <a:xfrm>
              <a:off x="7475649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7" name="Elipse 66">
              <a:extLst>
                <a:ext uri="{FF2B5EF4-FFF2-40B4-BE49-F238E27FC236}">
                  <a16:creationId xmlns:a16="http://schemas.microsoft.com/office/drawing/2014/main" id="{C9BCCAC0-CB2C-4AB3-8AE7-F8FFBBE9DC8B}"/>
                </a:ext>
              </a:extLst>
            </p:cNvPr>
            <p:cNvSpPr/>
            <p:nvPr/>
          </p:nvSpPr>
          <p:spPr>
            <a:xfrm>
              <a:off x="6314447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8" name="TextBox 92">
              <a:extLst>
                <a:ext uri="{FF2B5EF4-FFF2-40B4-BE49-F238E27FC236}">
                  <a16:creationId xmlns:a16="http://schemas.microsoft.com/office/drawing/2014/main" id="{5CD7558B-E209-4C73-B5CA-76D067933028}"/>
                </a:ext>
              </a:extLst>
            </p:cNvPr>
            <p:cNvSpPr txBox="1"/>
            <p:nvPr/>
          </p:nvSpPr>
          <p:spPr>
            <a:xfrm>
              <a:off x="7276795" y="2465362"/>
              <a:ext cx="1340317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 primeira escola brasileira a ser finalista da maior competição de MBA do mundo </a:t>
              </a:r>
            </a:p>
          </p:txBody>
        </p:sp>
        <p:sp>
          <p:nvSpPr>
            <p:cNvPr id="69" name="TextBox 34">
              <a:extLst>
                <a:ext uri="{FF2B5EF4-FFF2-40B4-BE49-F238E27FC236}">
                  <a16:creationId xmlns:a16="http://schemas.microsoft.com/office/drawing/2014/main" id="{DAB67A0A-509D-4D15-BE8A-10E224C762BD}"/>
                </a:ext>
              </a:extLst>
            </p:cNvPr>
            <p:cNvSpPr txBox="1"/>
            <p:nvPr/>
          </p:nvSpPr>
          <p:spPr>
            <a:xfrm>
              <a:off x="8647391" y="2465362"/>
              <a:ext cx="110967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Única 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Business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School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b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</a:b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brasileira a figurar no 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ranking</a:t>
              </a: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LATAM</a:t>
              </a:r>
            </a:p>
          </p:txBody>
        </p:sp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C61776BA-E428-44A8-8CA4-71254F55A7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27CED7">
                  <a:tint val="45000"/>
                  <a:satMod val="400000"/>
                </a:srgbClr>
              </a:duotone>
            </a:blip>
            <a:srcRect l="58467" t="44201" r="5970" b="6212"/>
            <a:stretch/>
          </p:blipFill>
          <p:spPr>
            <a:xfrm>
              <a:off x="11141206" y="3673011"/>
              <a:ext cx="650850" cy="697005"/>
            </a:xfrm>
            <a:prstGeom prst="roundRect">
              <a:avLst/>
            </a:pr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A95AF99A-63C0-472D-ADB3-523AA31B17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7920" r="7073"/>
            <a:stretch/>
          </p:blipFill>
          <p:spPr>
            <a:xfrm>
              <a:off x="11095161" y="3945359"/>
              <a:ext cx="579862" cy="452288"/>
            </a:xfrm>
            <a:prstGeom prst="roundRect">
              <a:avLst/>
            </a:prstGeom>
          </p:spPr>
        </p:pic>
        <p:sp>
          <p:nvSpPr>
            <p:cNvPr id="72" name="TextBox 34">
              <a:extLst>
                <a:ext uri="{FF2B5EF4-FFF2-40B4-BE49-F238E27FC236}">
                  <a16:creationId xmlns:a16="http://schemas.microsoft.com/office/drawing/2014/main" id="{9519EC7E-0CB3-4079-8C3E-4E432720D8F4}"/>
                </a:ext>
              </a:extLst>
            </p:cNvPr>
            <p:cNvSpPr txBox="1"/>
            <p:nvPr/>
          </p:nvSpPr>
          <p:spPr>
            <a:xfrm>
              <a:off x="10943722" y="4564476"/>
              <a:ext cx="110967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Referência em cursos de MBA nas principais mídias de circulação</a:t>
              </a: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BE56DA1C-6843-4A25-AECE-603C1D3FE99F}"/>
                </a:ext>
              </a:extLst>
            </p:cNvPr>
            <p:cNvSpPr/>
            <p:nvPr/>
          </p:nvSpPr>
          <p:spPr>
            <a:xfrm>
              <a:off x="6231947" y="2465362"/>
              <a:ext cx="1117673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Único curso de graduação em administração a receber as notas máximas</a:t>
              </a:r>
            </a:p>
          </p:txBody>
        </p:sp>
        <p:pic>
          <p:nvPicPr>
            <p:cNvPr id="74" name="Picture 18" descr="JMUCC | The John Molson Undergraduate Case Competition">
              <a:extLst>
                <a:ext uri="{FF2B5EF4-FFF2-40B4-BE49-F238E27FC236}">
                  <a16:creationId xmlns:a16="http://schemas.microsoft.com/office/drawing/2014/main" id="{793685D1-3D60-4A6E-812D-ED972CA34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9048" y="1800731"/>
              <a:ext cx="637183" cy="358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0" descr="QS Rankings Summit – EduData Summit 2021">
              <a:extLst>
                <a:ext uri="{FF2B5EF4-FFF2-40B4-BE49-F238E27FC236}">
                  <a16:creationId xmlns:a16="http://schemas.microsoft.com/office/drawing/2014/main" id="{C6B7E10F-D8C1-4361-A4D0-EC19A8566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348" y="1831526"/>
              <a:ext cx="629597" cy="274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326063B0-2C6E-46A9-A076-7EBDB10E24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10034" y="1547394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4C837DF5-7A28-46FB-A1D5-9F8F959226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4265" y="1547394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C75D236F-F16F-4643-BB0F-E49E79210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6542" y="1547997"/>
              <a:ext cx="960758" cy="836688"/>
            </a:xfrm>
            <a:custGeom>
              <a:avLst/>
              <a:gdLst>
                <a:gd name="T0" fmla="*/ 160 w 481"/>
                <a:gd name="T1" fmla="*/ 414 h 457"/>
                <a:gd name="T2" fmla="*/ 128 w 481"/>
                <a:gd name="T3" fmla="*/ 398 h 457"/>
                <a:gd name="T4" fmla="*/ 109 w 481"/>
                <a:gd name="T5" fmla="*/ 351 h 457"/>
                <a:gd name="T6" fmla="*/ 84 w 481"/>
                <a:gd name="T7" fmla="*/ 300 h 457"/>
                <a:gd name="T8" fmla="*/ 54 w 481"/>
                <a:gd name="T9" fmla="*/ 294 h 457"/>
                <a:gd name="T10" fmla="*/ 42 w 481"/>
                <a:gd name="T11" fmla="*/ 277 h 457"/>
                <a:gd name="T12" fmla="*/ 36 w 481"/>
                <a:gd name="T13" fmla="*/ 213 h 457"/>
                <a:gd name="T14" fmla="*/ 65 w 481"/>
                <a:gd name="T15" fmla="*/ 173 h 457"/>
                <a:gd name="T16" fmla="*/ 95 w 481"/>
                <a:gd name="T17" fmla="*/ 128 h 457"/>
                <a:gd name="T18" fmla="*/ 90 w 481"/>
                <a:gd name="T19" fmla="*/ 97 h 457"/>
                <a:gd name="T20" fmla="*/ 98 w 481"/>
                <a:gd name="T21" fmla="*/ 79 h 457"/>
                <a:gd name="T22" fmla="*/ 126 w 481"/>
                <a:gd name="T23" fmla="*/ 56 h 457"/>
                <a:gd name="T24" fmla="*/ 175 w 481"/>
                <a:gd name="T25" fmla="*/ 32 h 457"/>
                <a:gd name="T26" fmla="*/ 172 w 481"/>
                <a:gd name="T27" fmla="*/ 24 h 457"/>
                <a:gd name="T28" fmla="*/ 135 w 481"/>
                <a:gd name="T29" fmla="*/ 14 h 457"/>
                <a:gd name="T30" fmla="*/ 100 w 481"/>
                <a:gd name="T31" fmla="*/ 35 h 457"/>
                <a:gd name="T32" fmla="*/ 62 w 481"/>
                <a:gd name="T33" fmla="*/ 84 h 457"/>
                <a:gd name="T34" fmla="*/ 53 w 481"/>
                <a:gd name="T35" fmla="*/ 137 h 457"/>
                <a:gd name="T36" fmla="*/ 33 w 481"/>
                <a:gd name="T37" fmla="*/ 199 h 457"/>
                <a:gd name="T38" fmla="*/ 25 w 481"/>
                <a:gd name="T39" fmla="*/ 223 h 457"/>
                <a:gd name="T40" fmla="*/ 0 w 481"/>
                <a:gd name="T41" fmla="*/ 254 h 457"/>
                <a:gd name="T42" fmla="*/ 25 w 481"/>
                <a:gd name="T43" fmla="*/ 313 h 457"/>
                <a:gd name="T44" fmla="*/ 69 w 481"/>
                <a:gd name="T45" fmla="*/ 347 h 457"/>
                <a:gd name="T46" fmla="*/ 110 w 481"/>
                <a:gd name="T47" fmla="*/ 392 h 457"/>
                <a:gd name="T48" fmla="*/ 141 w 481"/>
                <a:gd name="T49" fmla="*/ 412 h 457"/>
                <a:gd name="T50" fmla="*/ 161 w 481"/>
                <a:gd name="T51" fmla="*/ 429 h 457"/>
                <a:gd name="T52" fmla="*/ 220 w 481"/>
                <a:gd name="T53" fmla="*/ 430 h 457"/>
                <a:gd name="T54" fmla="*/ 448 w 481"/>
                <a:gd name="T55" fmla="*/ 245 h 457"/>
                <a:gd name="T56" fmla="*/ 468 w 481"/>
                <a:gd name="T57" fmla="*/ 194 h 457"/>
                <a:gd name="T58" fmla="*/ 460 w 481"/>
                <a:gd name="T59" fmla="*/ 131 h 457"/>
                <a:gd name="T60" fmla="*/ 423 w 481"/>
                <a:gd name="T61" fmla="*/ 115 h 457"/>
                <a:gd name="T62" fmla="*/ 404 w 481"/>
                <a:gd name="T63" fmla="*/ 100 h 457"/>
                <a:gd name="T64" fmla="*/ 372 w 481"/>
                <a:gd name="T65" fmla="*/ 67 h 457"/>
                <a:gd name="T66" fmla="*/ 324 w 481"/>
                <a:gd name="T67" fmla="*/ 38 h 457"/>
                <a:gd name="T68" fmla="*/ 291 w 481"/>
                <a:gd name="T69" fmla="*/ 21 h 457"/>
                <a:gd name="T70" fmla="*/ 289 w 481"/>
                <a:gd name="T71" fmla="*/ 56 h 457"/>
                <a:gd name="T72" fmla="*/ 339 w 481"/>
                <a:gd name="T73" fmla="*/ 71 h 457"/>
                <a:gd name="T74" fmla="*/ 364 w 481"/>
                <a:gd name="T75" fmla="*/ 90 h 457"/>
                <a:gd name="T76" fmla="*/ 408 w 481"/>
                <a:gd name="T77" fmla="*/ 110 h 457"/>
                <a:gd name="T78" fmla="*/ 437 w 481"/>
                <a:gd name="T79" fmla="*/ 170 h 457"/>
                <a:gd name="T80" fmla="*/ 435 w 481"/>
                <a:gd name="T81" fmla="*/ 192 h 457"/>
                <a:gd name="T82" fmla="*/ 413 w 481"/>
                <a:gd name="T83" fmla="*/ 214 h 457"/>
                <a:gd name="T84" fmla="*/ 417 w 481"/>
                <a:gd name="T85" fmla="*/ 269 h 457"/>
                <a:gd name="T86" fmla="*/ 423 w 481"/>
                <a:gd name="T87" fmla="*/ 317 h 457"/>
                <a:gd name="T88" fmla="*/ 387 w 481"/>
                <a:gd name="T89" fmla="*/ 368 h 457"/>
                <a:gd name="T90" fmla="*/ 368 w 481"/>
                <a:gd name="T91" fmla="*/ 377 h 457"/>
                <a:gd name="T92" fmla="*/ 340 w 481"/>
                <a:gd name="T93" fmla="*/ 397 h 457"/>
                <a:gd name="T94" fmla="*/ 312 w 481"/>
                <a:gd name="T95" fmla="*/ 380 h 457"/>
                <a:gd name="T96" fmla="*/ 293 w 481"/>
                <a:gd name="T97" fmla="*/ 431 h 457"/>
                <a:gd name="T98" fmla="*/ 350 w 481"/>
                <a:gd name="T99" fmla="*/ 433 h 457"/>
                <a:gd name="T100" fmla="*/ 384 w 481"/>
                <a:gd name="T101" fmla="*/ 411 h 457"/>
                <a:gd name="T102" fmla="*/ 438 w 481"/>
                <a:gd name="T103" fmla="*/ 371 h 457"/>
                <a:gd name="T104" fmla="*/ 430 w 481"/>
                <a:gd name="T105" fmla="*/ 330 h 457"/>
                <a:gd name="T106" fmla="*/ 434 w 481"/>
                <a:gd name="T107" fmla="*/ 306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1" h="457">
                  <a:moveTo>
                    <a:pt x="194" y="426"/>
                  </a:moveTo>
                  <a:cubicBezTo>
                    <a:pt x="195" y="420"/>
                    <a:pt x="195" y="410"/>
                    <a:pt x="190" y="399"/>
                  </a:cubicBezTo>
                  <a:cubicBezTo>
                    <a:pt x="185" y="386"/>
                    <a:pt x="168" y="380"/>
                    <a:pt x="168" y="380"/>
                  </a:cubicBezTo>
                  <a:cubicBezTo>
                    <a:pt x="168" y="380"/>
                    <a:pt x="164" y="399"/>
                    <a:pt x="172" y="412"/>
                  </a:cubicBezTo>
                  <a:cubicBezTo>
                    <a:pt x="174" y="416"/>
                    <a:pt x="179" y="420"/>
                    <a:pt x="184" y="423"/>
                  </a:cubicBezTo>
                  <a:cubicBezTo>
                    <a:pt x="177" y="421"/>
                    <a:pt x="169" y="418"/>
                    <a:pt x="160" y="414"/>
                  </a:cubicBezTo>
                  <a:cubicBezTo>
                    <a:pt x="161" y="410"/>
                    <a:pt x="163" y="400"/>
                    <a:pt x="161" y="388"/>
                  </a:cubicBezTo>
                  <a:cubicBezTo>
                    <a:pt x="157" y="374"/>
                    <a:pt x="143" y="366"/>
                    <a:pt x="143" y="366"/>
                  </a:cubicBezTo>
                  <a:cubicBezTo>
                    <a:pt x="143" y="366"/>
                    <a:pt x="135" y="384"/>
                    <a:pt x="141" y="397"/>
                  </a:cubicBezTo>
                  <a:cubicBezTo>
                    <a:pt x="143" y="401"/>
                    <a:pt x="147" y="406"/>
                    <a:pt x="150" y="410"/>
                  </a:cubicBezTo>
                  <a:cubicBezTo>
                    <a:pt x="146" y="408"/>
                    <a:pt x="141" y="405"/>
                    <a:pt x="136" y="402"/>
                  </a:cubicBezTo>
                  <a:cubicBezTo>
                    <a:pt x="133" y="401"/>
                    <a:pt x="131" y="399"/>
                    <a:pt x="128" y="398"/>
                  </a:cubicBezTo>
                  <a:cubicBezTo>
                    <a:pt x="130" y="393"/>
                    <a:pt x="134" y="384"/>
                    <a:pt x="133" y="372"/>
                  </a:cubicBezTo>
                  <a:cubicBezTo>
                    <a:pt x="133" y="358"/>
                    <a:pt x="120" y="348"/>
                    <a:pt x="120" y="348"/>
                  </a:cubicBezTo>
                  <a:cubicBezTo>
                    <a:pt x="120" y="348"/>
                    <a:pt x="110" y="364"/>
                    <a:pt x="113" y="377"/>
                  </a:cubicBezTo>
                  <a:cubicBezTo>
                    <a:pt x="114" y="382"/>
                    <a:pt x="117" y="388"/>
                    <a:pt x="120" y="392"/>
                  </a:cubicBezTo>
                  <a:cubicBezTo>
                    <a:pt x="113" y="387"/>
                    <a:pt x="106" y="382"/>
                    <a:pt x="100" y="375"/>
                  </a:cubicBezTo>
                  <a:cubicBezTo>
                    <a:pt x="102" y="371"/>
                    <a:pt x="107" y="363"/>
                    <a:pt x="109" y="351"/>
                  </a:cubicBezTo>
                  <a:cubicBezTo>
                    <a:pt x="111" y="338"/>
                    <a:pt x="100" y="325"/>
                    <a:pt x="100" y="325"/>
                  </a:cubicBezTo>
                  <a:cubicBezTo>
                    <a:pt x="100" y="325"/>
                    <a:pt x="88" y="339"/>
                    <a:pt x="88" y="353"/>
                  </a:cubicBezTo>
                  <a:cubicBezTo>
                    <a:pt x="88" y="358"/>
                    <a:pt x="91" y="364"/>
                    <a:pt x="93" y="368"/>
                  </a:cubicBezTo>
                  <a:cubicBezTo>
                    <a:pt x="87" y="362"/>
                    <a:pt x="81" y="355"/>
                    <a:pt x="76" y="348"/>
                  </a:cubicBezTo>
                  <a:cubicBezTo>
                    <a:pt x="79" y="345"/>
                    <a:pt x="85" y="337"/>
                    <a:pt x="89" y="326"/>
                  </a:cubicBezTo>
                  <a:cubicBezTo>
                    <a:pt x="93" y="314"/>
                    <a:pt x="84" y="300"/>
                    <a:pt x="84" y="300"/>
                  </a:cubicBezTo>
                  <a:cubicBezTo>
                    <a:pt x="84" y="300"/>
                    <a:pt x="70" y="311"/>
                    <a:pt x="68" y="325"/>
                  </a:cubicBezTo>
                  <a:cubicBezTo>
                    <a:pt x="68" y="329"/>
                    <a:pt x="69" y="335"/>
                    <a:pt x="70" y="340"/>
                  </a:cubicBezTo>
                  <a:cubicBezTo>
                    <a:pt x="66" y="333"/>
                    <a:pt x="61" y="325"/>
                    <a:pt x="57" y="317"/>
                  </a:cubicBezTo>
                  <a:cubicBezTo>
                    <a:pt x="61" y="315"/>
                    <a:pt x="68" y="309"/>
                    <a:pt x="74" y="299"/>
                  </a:cubicBezTo>
                  <a:cubicBezTo>
                    <a:pt x="79" y="287"/>
                    <a:pt x="74" y="273"/>
                    <a:pt x="74" y="273"/>
                  </a:cubicBezTo>
                  <a:cubicBezTo>
                    <a:pt x="74" y="273"/>
                    <a:pt x="58" y="281"/>
                    <a:pt x="54" y="294"/>
                  </a:cubicBezTo>
                  <a:cubicBezTo>
                    <a:pt x="53" y="298"/>
                    <a:pt x="53" y="304"/>
                    <a:pt x="53" y="309"/>
                  </a:cubicBezTo>
                  <a:cubicBezTo>
                    <a:pt x="50" y="301"/>
                    <a:pt x="47" y="293"/>
                    <a:pt x="44" y="284"/>
                  </a:cubicBezTo>
                  <a:cubicBezTo>
                    <a:pt x="48" y="283"/>
                    <a:pt x="56" y="278"/>
                    <a:pt x="63" y="269"/>
                  </a:cubicBezTo>
                  <a:cubicBezTo>
                    <a:pt x="71" y="259"/>
                    <a:pt x="68" y="244"/>
                    <a:pt x="68" y="244"/>
                  </a:cubicBezTo>
                  <a:cubicBezTo>
                    <a:pt x="68" y="244"/>
                    <a:pt x="52" y="249"/>
                    <a:pt x="45" y="261"/>
                  </a:cubicBezTo>
                  <a:cubicBezTo>
                    <a:pt x="43" y="265"/>
                    <a:pt x="42" y="271"/>
                    <a:pt x="42" y="277"/>
                  </a:cubicBezTo>
                  <a:cubicBezTo>
                    <a:pt x="40" y="268"/>
                    <a:pt x="38" y="259"/>
                    <a:pt x="37" y="250"/>
                  </a:cubicBezTo>
                  <a:cubicBezTo>
                    <a:pt x="41" y="249"/>
                    <a:pt x="50" y="246"/>
                    <a:pt x="58" y="238"/>
                  </a:cubicBezTo>
                  <a:cubicBezTo>
                    <a:pt x="67" y="230"/>
                    <a:pt x="67" y="214"/>
                    <a:pt x="67" y="214"/>
                  </a:cubicBezTo>
                  <a:cubicBezTo>
                    <a:pt x="67" y="214"/>
                    <a:pt x="50" y="217"/>
                    <a:pt x="43" y="227"/>
                  </a:cubicBezTo>
                  <a:cubicBezTo>
                    <a:pt x="40" y="231"/>
                    <a:pt x="38" y="237"/>
                    <a:pt x="36" y="242"/>
                  </a:cubicBezTo>
                  <a:cubicBezTo>
                    <a:pt x="36" y="232"/>
                    <a:pt x="35" y="222"/>
                    <a:pt x="36" y="213"/>
                  </a:cubicBezTo>
                  <a:cubicBezTo>
                    <a:pt x="40" y="213"/>
                    <a:pt x="49" y="212"/>
                    <a:pt x="59" y="205"/>
                  </a:cubicBezTo>
                  <a:cubicBezTo>
                    <a:pt x="69" y="199"/>
                    <a:pt x="71" y="184"/>
                    <a:pt x="71" y="184"/>
                  </a:cubicBezTo>
                  <a:cubicBezTo>
                    <a:pt x="71" y="184"/>
                    <a:pt x="55" y="184"/>
                    <a:pt x="45" y="192"/>
                  </a:cubicBezTo>
                  <a:cubicBezTo>
                    <a:pt x="42" y="195"/>
                    <a:pt x="39" y="202"/>
                    <a:pt x="37" y="206"/>
                  </a:cubicBezTo>
                  <a:cubicBezTo>
                    <a:pt x="38" y="196"/>
                    <a:pt x="39" y="186"/>
                    <a:pt x="42" y="177"/>
                  </a:cubicBezTo>
                  <a:cubicBezTo>
                    <a:pt x="46" y="177"/>
                    <a:pt x="55" y="177"/>
                    <a:pt x="65" y="173"/>
                  </a:cubicBezTo>
                  <a:cubicBezTo>
                    <a:pt x="76" y="169"/>
                    <a:pt x="81" y="155"/>
                    <a:pt x="81" y="155"/>
                  </a:cubicBezTo>
                  <a:cubicBezTo>
                    <a:pt x="81" y="155"/>
                    <a:pt x="65" y="152"/>
                    <a:pt x="55" y="158"/>
                  </a:cubicBezTo>
                  <a:cubicBezTo>
                    <a:pt x="50" y="160"/>
                    <a:pt x="47" y="166"/>
                    <a:pt x="44" y="170"/>
                  </a:cubicBezTo>
                  <a:cubicBezTo>
                    <a:pt x="47" y="160"/>
                    <a:pt x="50" y="151"/>
                    <a:pt x="54" y="142"/>
                  </a:cubicBezTo>
                  <a:cubicBezTo>
                    <a:pt x="58" y="143"/>
                    <a:pt x="66" y="145"/>
                    <a:pt x="77" y="143"/>
                  </a:cubicBezTo>
                  <a:cubicBezTo>
                    <a:pt x="88" y="140"/>
                    <a:pt x="95" y="128"/>
                    <a:pt x="95" y="128"/>
                  </a:cubicBezTo>
                  <a:cubicBezTo>
                    <a:pt x="95" y="128"/>
                    <a:pt x="81" y="122"/>
                    <a:pt x="69" y="126"/>
                  </a:cubicBezTo>
                  <a:cubicBezTo>
                    <a:pt x="65" y="128"/>
                    <a:pt x="60" y="132"/>
                    <a:pt x="57" y="136"/>
                  </a:cubicBezTo>
                  <a:cubicBezTo>
                    <a:pt x="62" y="127"/>
                    <a:pt x="67" y="118"/>
                    <a:pt x="72" y="110"/>
                  </a:cubicBezTo>
                  <a:cubicBezTo>
                    <a:pt x="75" y="112"/>
                    <a:pt x="83" y="115"/>
                    <a:pt x="94" y="115"/>
                  </a:cubicBezTo>
                  <a:cubicBezTo>
                    <a:pt x="106" y="114"/>
                    <a:pt x="115" y="103"/>
                    <a:pt x="115" y="103"/>
                  </a:cubicBezTo>
                  <a:cubicBezTo>
                    <a:pt x="115" y="103"/>
                    <a:pt x="101" y="95"/>
                    <a:pt x="90" y="97"/>
                  </a:cubicBezTo>
                  <a:cubicBezTo>
                    <a:pt x="85" y="99"/>
                    <a:pt x="79" y="103"/>
                    <a:pt x="75" y="106"/>
                  </a:cubicBezTo>
                  <a:cubicBezTo>
                    <a:pt x="81" y="97"/>
                    <a:pt x="88" y="89"/>
                    <a:pt x="95" y="82"/>
                  </a:cubicBezTo>
                  <a:cubicBezTo>
                    <a:pt x="97" y="84"/>
                    <a:pt x="105" y="89"/>
                    <a:pt x="116" y="90"/>
                  </a:cubicBezTo>
                  <a:cubicBezTo>
                    <a:pt x="127" y="92"/>
                    <a:pt x="138" y="83"/>
                    <a:pt x="138" y="83"/>
                  </a:cubicBezTo>
                  <a:cubicBezTo>
                    <a:pt x="138" y="83"/>
                    <a:pt x="126" y="73"/>
                    <a:pt x="115" y="73"/>
                  </a:cubicBezTo>
                  <a:cubicBezTo>
                    <a:pt x="109" y="73"/>
                    <a:pt x="102" y="77"/>
                    <a:pt x="98" y="79"/>
                  </a:cubicBezTo>
                  <a:cubicBezTo>
                    <a:pt x="102" y="75"/>
                    <a:pt x="106" y="72"/>
                    <a:pt x="110" y="69"/>
                  </a:cubicBezTo>
                  <a:cubicBezTo>
                    <a:pt x="114" y="65"/>
                    <a:pt x="118" y="62"/>
                    <a:pt x="123" y="59"/>
                  </a:cubicBezTo>
                  <a:cubicBezTo>
                    <a:pt x="125" y="61"/>
                    <a:pt x="131" y="67"/>
                    <a:pt x="142" y="71"/>
                  </a:cubicBezTo>
                  <a:cubicBezTo>
                    <a:pt x="152" y="74"/>
                    <a:pt x="164" y="67"/>
                    <a:pt x="164" y="67"/>
                  </a:cubicBezTo>
                  <a:cubicBezTo>
                    <a:pt x="164" y="67"/>
                    <a:pt x="154" y="55"/>
                    <a:pt x="143" y="54"/>
                  </a:cubicBezTo>
                  <a:cubicBezTo>
                    <a:pt x="138" y="53"/>
                    <a:pt x="131" y="55"/>
                    <a:pt x="126" y="56"/>
                  </a:cubicBezTo>
                  <a:cubicBezTo>
                    <a:pt x="136" y="50"/>
                    <a:pt x="145" y="45"/>
                    <a:pt x="153" y="41"/>
                  </a:cubicBezTo>
                  <a:cubicBezTo>
                    <a:pt x="155" y="43"/>
                    <a:pt x="160" y="50"/>
                    <a:pt x="170" y="56"/>
                  </a:cubicBezTo>
                  <a:cubicBezTo>
                    <a:pt x="179" y="61"/>
                    <a:pt x="192" y="56"/>
                    <a:pt x="192" y="56"/>
                  </a:cubicBezTo>
                  <a:cubicBezTo>
                    <a:pt x="192" y="56"/>
                    <a:pt x="185" y="43"/>
                    <a:pt x="174" y="40"/>
                  </a:cubicBezTo>
                  <a:cubicBezTo>
                    <a:pt x="169" y="38"/>
                    <a:pt x="160" y="39"/>
                    <a:pt x="156" y="40"/>
                  </a:cubicBezTo>
                  <a:cubicBezTo>
                    <a:pt x="163" y="36"/>
                    <a:pt x="169" y="34"/>
                    <a:pt x="175" y="32"/>
                  </a:cubicBezTo>
                  <a:cubicBezTo>
                    <a:pt x="177" y="33"/>
                    <a:pt x="184" y="36"/>
                    <a:pt x="191" y="34"/>
                  </a:cubicBezTo>
                  <a:cubicBezTo>
                    <a:pt x="201" y="30"/>
                    <a:pt x="206" y="24"/>
                    <a:pt x="206" y="24"/>
                  </a:cubicBezTo>
                  <a:cubicBezTo>
                    <a:pt x="206" y="24"/>
                    <a:pt x="196" y="20"/>
                    <a:pt x="189" y="21"/>
                  </a:cubicBezTo>
                  <a:cubicBezTo>
                    <a:pt x="182" y="22"/>
                    <a:pt x="175" y="30"/>
                    <a:pt x="174" y="31"/>
                  </a:cubicBezTo>
                  <a:cubicBezTo>
                    <a:pt x="170" y="33"/>
                    <a:pt x="165" y="34"/>
                    <a:pt x="159" y="37"/>
                  </a:cubicBezTo>
                  <a:cubicBezTo>
                    <a:pt x="163" y="34"/>
                    <a:pt x="170" y="29"/>
                    <a:pt x="172" y="24"/>
                  </a:cubicBezTo>
                  <a:cubicBezTo>
                    <a:pt x="177" y="14"/>
                    <a:pt x="173" y="0"/>
                    <a:pt x="173" y="0"/>
                  </a:cubicBezTo>
                  <a:cubicBezTo>
                    <a:pt x="173" y="0"/>
                    <a:pt x="161" y="5"/>
                    <a:pt x="158" y="16"/>
                  </a:cubicBezTo>
                  <a:cubicBezTo>
                    <a:pt x="154" y="27"/>
                    <a:pt x="156" y="36"/>
                    <a:pt x="156" y="38"/>
                  </a:cubicBezTo>
                  <a:cubicBezTo>
                    <a:pt x="148" y="41"/>
                    <a:pt x="138" y="46"/>
                    <a:pt x="128" y="53"/>
                  </a:cubicBezTo>
                  <a:cubicBezTo>
                    <a:pt x="132" y="49"/>
                    <a:pt x="137" y="44"/>
                    <a:pt x="138" y="38"/>
                  </a:cubicBezTo>
                  <a:cubicBezTo>
                    <a:pt x="142" y="28"/>
                    <a:pt x="135" y="14"/>
                    <a:pt x="135" y="14"/>
                  </a:cubicBezTo>
                  <a:cubicBezTo>
                    <a:pt x="135" y="14"/>
                    <a:pt x="124" y="22"/>
                    <a:pt x="123" y="32"/>
                  </a:cubicBezTo>
                  <a:cubicBezTo>
                    <a:pt x="121" y="44"/>
                    <a:pt x="124" y="53"/>
                    <a:pt x="125" y="55"/>
                  </a:cubicBezTo>
                  <a:cubicBezTo>
                    <a:pt x="120" y="59"/>
                    <a:pt x="114" y="63"/>
                    <a:pt x="108" y="67"/>
                  </a:cubicBezTo>
                  <a:cubicBezTo>
                    <a:pt x="106" y="69"/>
                    <a:pt x="103" y="71"/>
                    <a:pt x="101" y="73"/>
                  </a:cubicBezTo>
                  <a:cubicBezTo>
                    <a:pt x="103" y="69"/>
                    <a:pt x="107" y="63"/>
                    <a:pt x="107" y="59"/>
                  </a:cubicBezTo>
                  <a:cubicBezTo>
                    <a:pt x="109" y="47"/>
                    <a:pt x="100" y="35"/>
                    <a:pt x="100" y="35"/>
                  </a:cubicBezTo>
                  <a:cubicBezTo>
                    <a:pt x="100" y="35"/>
                    <a:pt x="90" y="44"/>
                    <a:pt x="90" y="55"/>
                  </a:cubicBezTo>
                  <a:cubicBezTo>
                    <a:pt x="90" y="66"/>
                    <a:pt x="95" y="74"/>
                    <a:pt x="96" y="77"/>
                  </a:cubicBezTo>
                  <a:cubicBezTo>
                    <a:pt x="89" y="84"/>
                    <a:pt x="82" y="91"/>
                    <a:pt x="76" y="100"/>
                  </a:cubicBezTo>
                  <a:cubicBezTo>
                    <a:pt x="78" y="95"/>
                    <a:pt x="80" y="89"/>
                    <a:pt x="80" y="84"/>
                  </a:cubicBezTo>
                  <a:cubicBezTo>
                    <a:pt x="79" y="73"/>
                    <a:pt x="68" y="62"/>
                    <a:pt x="68" y="62"/>
                  </a:cubicBezTo>
                  <a:cubicBezTo>
                    <a:pt x="68" y="62"/>
                    <a:pt x="60" y="73"/>
                    <a:pt x="62" y="84"/>
                  </a:cubicBezTo>
                  <a:cubicBezTo>
                    <a:pt x="64" y="95"/>
                    <a:pt x="70" y="102"/>
                    <a:pt x="72" y="105"/>
                  </a:cubicBezTo>
                  <a:cubicBezTo>
                    <a:pt x="66" y="113"/>
                    <a:pt x="61" y="122"/>
                    <a:pt x="56" y="131"/>
                  </a:cubicBezTo>
                  <a:cubicBezTo>
                    <a:pt x="57" y="126"/>
                    <a:pt x="58" y="119"/>
                    <a:pt x="57" y="115"/>
                  </a:cubicBezTo>
                  <a:cubicBezTo>
                    <a:pt x="55" y="103"/>
                    <a:pt x="41" y="94"/>
                    <a:pt x="41" y="94"/>
                  </a:cubicBezTo>
                  <a:cubicBezTo>
                    <a:pt x="41" y="94"/>
                    <a:pt x="35" y="107"/>
                    <a:pt x="39" y="118"/>
                  </a:cubicBezTo>
                  <a:cubicBezTo>
                    <a:pt x="43" y="128"/>
                    <a:pt x="50" y="135"/>
                    <a:pt x="53" y="137"/>
                  </a:cubicBezTo>
                  <a:cubicBezTo>
                    <a:pt x="49" y="145"/>
                    <a:pt x="45" y="155"/>
                    <a:pt x="42" y="164"/>
                  </a:cubicBezTo>
                  <a:cubicBezTo>
                    <a:pt x="42" y="159"/>
                    <a:pt x="42" y="153"/>
                    <a:pt x="40" y="149"/>
                  </a:cubicBezTo>
                  <a:cubicBezTo>
                    <a:pt x="35" y="137"/>
                    <a:pt x="21" y="131"/>
                    <a:pt x="21" y="131"/>
                  </a:cubicBezTo>
                  <a:cubicBezTo>
                    <a:pt x="21" y="131"/>
                    <a:pt x="16" y="145"/>
                    <a:pt x="23" y="155"/>
                  </a:cubicBezTo>
                  <a:cubicBezTo>
                    <a:pt x="29" y="165"/>
                    <a:pt x="36" y="170"/>
                    <a:pt x="39" y="171"/>
                  </a:cubicBezTo>
                  <a:cubicBezTo>
                    <a:pt x="37" y="180"/>
                    <a:pt x="35" y="189"/>
                    <a:pt x="33" y="199"/>
                  </a:cubicBezTo>
                  <a:cubicBezTo>
                    <a:pt x="33" y="194"/>
                    <a:pt x="31" y="189"/>
                    <a:pt x="29" y="185"/>
                  </a:cubicBezTo>
                  <a:cubicBezTo>
                    <a:pt x="23" y="175"/>
                    <a:pt x="7" y="171"/>
                    <a:pt x="7" y="171"/>
                  </a:cubicBezTo>
                  <a:cubicBezTo>
                    <a:pt x="7" y="171"/>
                    <a:pt x="5" y="185"/>
                    <a:pt x="13" y="194"/>
                  </a:cubicBezTo>
                  <a:cubicBezTo>
                    <a:pt x="20" y="203"/>
                    <a:pt x="28" y="207"/>
                    <a:pt x="32" y="208"/>
                  </a:cubicBezTo>
                  <a:cubicBezTo>
                    <a:pt x="31" y="217"/>
                    <a:pt x="31" y="226"/>
                    <a:pt x="32" y="235"/>
                  </a:cubicBezTo>
                  <a:cubicBezTo>
                    <a:pt x="30" y="231"/>
                    <a:pt x="28" y="226"/>
                    <a:pt x="25" y="223"/>
                  </a:cubicBezTo>
                  <a:cubicBezTo>
                    <a:pt x="16" y="213"/>
                    <a:pt x="0" y="212"/>
                    <a:pt x="0" y="212"/>
                  </a:cubicBezTo>
                  <a:cubicBezTo>
                    <a:pt x="0" y="212"/>
                    <a:pt x="0" y="227"/>
                    <a:pt x="10" y="235"/>
                  </a:cubicBezTo>
                  <a:cubicBezTo>
                    <a:pt x="19" y="242"/>
                    <a:pt x="28" y="245"/>
                    <a:pt x="32" y="245"/>
                  </a:cubicBezTo>
                  <a:cubicBezTo>
                    <a:pt x="33" y="254"/>
                    <a:pt x="34" y="263"/>
                    <a:pt x="36" y="271"/>
                  </a:cubicBezTo>
                  <a:cubicBezTo>
                    <a:pt x="33" y="267"/>
                    <a:pt x="30" y="262"/>
                    <a:pt x="27" y="260"/>
                  </a:cubicBezTo>
                  <a:cubicBezTo>
                    <a:pt x="17" y="252"/>
                    <a:pt x="0" y="254"/>
                    <a:pt x="0" y="254"/>
                  </a:cubicBezTo>
                  <a:cubicBezTo>
                    <a:pt x="0" y="254"/>
                    <a:pt x="3" y="269"/>
                    <a:pt x="14" y="275"/>
                  </a:cubicBezTo>
                  <a:cubicBezTo>
                    <a:pt x="24" y="280"/>
                    <a:pt x="34" y="281"/>
                    <a:pt x="38" y="281"/>
                  </a:cubicBezTo>
                  <a:cubicBezTo>
                    <a:pt x="40" y="290"/>
                    <a:pt x="43" y="298"/>
                    <a:pt x="46" y="306"/>
                  </a:cubicBezTo>
                  <a:cubicBezTo>
                    <a:pt x="43" y="302"/>
                    <a:pt x="39" y="298"/>
                    <a:pt x="36" y="296"/>
                  </a:cubicBezTo>
                  <a:cubicBezTo>
                    <a:pt x="24" y="290"/>
                    <a:pt x="7" y="295"/>
                    <a:pt x="7" y="295"/>
                  </a:cubicBezTo>
                  <a:cubicBezTo>
                    <a:pt x="7" y="295"/>
                    <a:pt x="13" y="309"/>
                    <a:pt x="25" y="313"/>
                  </a:cubicBezTo>
                  <a:cubicBezTo>
                    <a:pt x="37" y="317"/>
                    <a:pt x="46" y="316"/>
                    <a:pt x="50" y="315"/>
                  </a:cubicBezTo>
                  <a:cubicBezTo>
                    <a:pt x="54" y="323"/>
                    <a:pt x="58" y="331"/>
                    <a:pt x="63" y="338"/>
                  </a:cubicBezTo>
                  <a:cubicBezTo>
                    <a:pt x="59" y="335"/>
                    <a:pt x="55" y="332"/>
                    <a:pt x="50" y="330"/>
                  </a:cubicBezTo>
                  <a:cubicBezTo>
                    <a:pt x="37" y="326"/>
                    <a:pt x="21" y="334"/>
                    <a:pt x="21" y="334"/>
                  </a:cubicBezTo>
                  <a:cubicBezTo>
                    <a:pt x="21" y="334"/>
                    <a:pt x="30" y="347"/>
                    <a:pt x="43" y="349"/>
                  </a:cubicBezTo>
                  <a:cubicBezTo>
                    <a:pt x="55" y="351"/>
                    <a:pt x="65" y="349"/>
                    <a:pt x="69" y="347"/>
                  </a:cubicBezTo>
                  <a:cubicBezTo>
                    <a:pt x="73" y="354"/>
                    <a:pt x="79" y="361"/>
                    <a:pt x="84" y="367"/>
                  </a:cubicBezTo>
                  <a:cubicBezTo>
                    <a:pt x="80" y="365"/>
                    <a:pt x="75" y="362"/>
                    <a:pt x="71" y="362"/>
                  </a:cubicBezTo>
                  <a:cubicBezTo>
                    <a:pt x="57" y="360"/>
                    <a:pt x="43" y="371"/>
                    <a:pt x="43" y="371"/>
                  </a:cubicBezTo>
                  <a:cubicBezTo>
                    <a:pt x="43" y="371"/>
                    <a:pt x="54" y="383"/>
                    <a:pt x="67" y="382"/>
                  </a:cubicBezTo>
                  <a:cubicBezTo>
                    <a:pt x="79" y="382"/>
                    <a:pt x="88" y="378"/>
                    <a:pt x="92" y="376"/>
                  </a:cubicBezTo>
                  <a:cubicBezTo>
                    <a:pt x="98" y="382"/>
                    <a:pt x="104" y="387"/>
                    <a:pt x="110" y="392"/>
                  </a:cubicBezTo>
                  <a:cubicBezTo>
                    <a:pt x="105" y="390"/>
                    <a:pt x="101" y="389"/>
                    <a:pt x="97" y="389"/>
                  </a:cubicBezTo>
                  <a:cubicBezTo>
                    <a:pt x="83" y="390"/>
                    <a:pt x="70" y="403"/>
                    <a:pt x="70" y="403"/>
                  </a:cubicBezTo>
                  <a:cubicBezTo>
                    <a:pt x="70" y="403"/>
                    <a:pt x="83" y="413"/>
                    <a:pt x="96" y="411"/>
                  </a:cubicBezTo>
                  <a:cubicBezTo>
                    <a:pt x="108" y="408"/>
                    <a:pt x="116" y="403"/>
                    <a:pt x="120" y="400"/>
                  </a:cubicBezTo>
                  <a:cubicBezTo>
                    <a:pt x="124" y="403"/>
                    <a:pt x="129" y="405"/>
                    <a:pt x="133" y="408"/>
                  </a:cubicBezTo>
                  <a:cubicBezTo>
                    <a:pt x="136" y="409"/>
                    <a:pt x="138" y="411"/>
                    <a:pt x="141" y="412"/>
                  </a:cubicBezTo>
                  <a:cubicBezTo>
                    <a:pt x="136" y="412"/>
                    <a:pt x="131" y="411"/>
                    <a:pt x="127" y="412"/>
                  </a:cubicBezTo>
                  <a:cubicBezTo>
                    <a:pt x="113" y="415"/>
                    <a:pt x="102" y="431"/>
                    <a:pt x="102" y="431"/>
                  </a:cubicBezTo>
                  <a:cubicBezTo>
                    <a:pt x="102" y="431"/>
                    <a:pt x="118" y="438"/>
                    <a:pt x="131" y="433"/>
                  </a:cubicBezTo>
                  <a:cubicBezTo>
                    <a:pt x="142" y="429"/>
                    <a:pt x="149" y="422"/>
                    <a:pt x="153" y="418"/>
                  </a:cubicBezTo>
                  <a:cubicBezTo>
                    <a:pt x="160" y="422"/>
                    <a:pt x="168" y="425"/>
                    <a:pt x="175" y="427"/>
                  </a:cubicBezTo>
                  <a:cubicBezTo>
                    <a:pt x="170" y="427"/>
                    <a:pt x="165" y="428"/>
                    <a:pt x="161" y="429"/>
                  </a:cubicBezTo>
                  <a:cubicBezTo>
                    <a:pt x="147" y="435"/>
                    <a:pt x="139" y="452"/>
                    <a:pt x="139" y="452"/>
                  </a:cubicBezTo>
                  <a:cubicBezTo>
                    <a:pt x="139" y="452"/>
                    <a:pt x="156" y="457"/>
                    <a:pt x="168" y="450"/>
                  </a:cubicBezTo>
                  <a:cubicBezTo>
                    <a:pt x="179" y="443"/>
                    <a:pt x="185" y="435"/>
                    <a:pt x="187" y="431"/>
                  </a:cubicBezTo>
                  <a:cubicBezTo>
                    <a:pt x="207" y="436"/>
                    <a:pt x="219" y="437"/>
                    <a:pt x="219" y="437"/>
                  </a:cubicBezTo>
                  <a:cubicBezTo>
                    <a:pt x="219" y="433"/>
                    <a:pt x="219" y="433"/>
                    <a:pt x="219" y="433"/>
                  </a:cubicBezTo>
                  <a:cubicBezTo>
                    <a:pt x="220" y="430"/>
                    <a:pt x="220" y="430"/>
                    <a:pt x="220" y="430"/>
                  </a:cubicBezTo>
                  <a:cubicBezTo>
                    <a:pt x="220" y="430"/>
                    <a:pt x="210" y="429"/>
                    <a:pt x="194" y="426"/>
                  </a:cubicBezTo>
                  <a:close/>
                  <a:moveTo>
                    <a:pt x="466" y="275"/>
                  </a:moveTo>
                  <a:cubicBezTo>
                    <a:pt x="477" y="269"/>
                    <a:pt x="481" y="254"/>
                    <a:pt x="481" y="254"/>
                  </a:cubicBezTo>
                  <a:cubicBezTo>
                    <a:pt x="481" y="254"/>
                    <a:pt x="464" y="252"/>
                    <a:pt x="453" y="260"/>
                  </a:cubicBezTo>
                  <a:cubicBezTo>
                    <a:pt x="450" y="262"/>
                    <a:pt x="447" y="267"/>
                    <a:pt x="445" y="271"/>
                  </a:cubicBezTo>
                  <a:cubicBezTo>
                    <a:pt x="447" y="263"/>
                    <a:pt x="448" y="254"/>
                    <a:pt x="448" y="245"/>
                  </a:cubicBezTo>
                  <a:cubicBezTo>
                    <a:pt x="452" y="245"/>
                    <a:pt x="461" y="242"/>
                    <a:pt x="470" y="235"/>
                  </a:cubicBezTo>
                  <a:cubicBezTo>
                    <a:pt x="480" y="227"/>
                    <a:pt x="481" y="212"/>
                    <a:pt x="481" y="212"/>
                  </a:cubicBezTo>
                  <a:cubicBezTo>
                    <a:pt x="481" y="212"/>
                    <a:pt x="464" y="213"/>
                    <a:pt x="455" y="223"/>
                  </a:cubicBezTo>
                  <a:cubicBezTo>
                    <a:pt x="453" y="226"/>
                    <a:pt x="451" y="231"/>
                    <a:pt x="449" y="235"/>
                  </a:cubicBezTo>
                  <a:cubicBezTo>
                    <a:pt x="449" y="226"/>
                    <a:pt x="449" y="217"/>
                    <a:pt x="448" y="208"/>
                  </a:cubicBezTo>
                  <a:cubicBezTo>
                    <a:pt x="452" y="207"/>
                    <a:pt x="460" y="203"/>
                    <a:pt x="468" y="194"/>
                  </a:cubicBezTo>
                  <a:cubicBezTo>
                    <a:pt x="476" y="185"/>
                    <a:pt x="474" y="171"/>
                    <a:pt x="474" y="171"/>
                  </a:cubicBezTo>
                  <a:cubicBezTo>
                    <a:pt x="474" y="171"/>
                    <a:pt x="458" y="175"/>
                    <a:pt x="451" y="185"/>
                  </a:cubicBezTo>
                  <a:cubicBezTo>
                    <a:pt x="449" y="189"/>
                    <a:pt x="448" y="194"/>
                    <a:pt x="447" y="199"/>
                  </a:cubicBezTo>
                  <a:cubicBezTo>
                    <a:pt x="446" y="189"/>
                    <a:pt x="444" y="180"/>
                    <a:pt x="441" y="171"/>
                  </a:cubicBezTo>
                  <a:cubicBezTo>
                    <a:pt x="444" y="170"/>
                    <a:pt x="452" y="165"/>
                    <a:pt x="458" y="155"/>
                  </a:cubicBezTo>
                  <a:cubicBezTo>
                    <a:pt x="464" y="145"/>
                    <a:pt x="460" y="131"/>
                    <a:pt x="460" y="131"/>
                  </a:cubicBezTo>
                  <a:cubicBezTo>
                    <a:pt x="460" y="131"/>
                    <a:pt x="445" y="137"/>
                    <a:pt x="440" y="149"/>
                  </a:cubicBezTo>
                  <a:cubicBezTo>
                    <a:pt x="439" y="153"/>
                    <a:pt x="439" y="159"/>
                    <a:pt x="439" y="164"/>
                  </a:cubicBezTo>
                  <a:cubicBezTo>
                    <a:pt x="436" y="155"/>
                    <a:pt x="432" y="145"/>
                    <a:pt x="428" y="137"/>
                  </a:cubicBezTo>
                  <a:cubicBezTo>
                    <a:pt x="430" y="135"/>
                    <a:pt x="437" y="128"/>
                    <a:pt x="441" y="118"/>
                  </a:cubicBezTo>
                  <a:cubicBezTo>
                    <a:pt x="446" y="107"/>
                    <a:pt x="439" y="94"/>
                    <a:pt x="439" y="94"/>
                  </a:cubicBezTo>
                  <a:cubicBezTo>
                    <a:pt x="439" y="94"/>
                    <a:pt x="426" y="103"/>
                    <a:pt x="423" y="115"/>
                  </a:cubicBezTo>
                  <a:cubicBezTo>
                    <a:pt x="422" y="119"/>
                    <a:pt x="424" y="126"/>
                    <a:pt x="425" y="131"/>
                  </a:cubicBezTo>
                  <a:cubicBezTo>
                    <a:pt x="420" y="122"/>
                    <a:pt x="414" y="113"/>
                    <a:pt x="408" y="105"/>
                  </a:cubicBezTo>
                  <a:cubicBezTo>
                    <a:pt x="411" y="102"/>
                    <a:pt x="416" y="95"/>
                    <a:pt x="418" y="84"/>
                  </a:cubicBezTo>
                  <a:cubicBezTo>
                    <a:pt x="421" y="73"/>
                    <a:pt x="412" y="62"/>
                    <a:pt x="412" y="62"/>
                  </a:cubicBezTo>
                  <a:cubicBezTo>
                    <a:pt x="412" y="62"/>
                    <a:pt x="401" y="73"/>
                    <a:pt x="401" y="84"/>
                  </a:cubicBezTo>
                  <a:cubicBezTo>
                    <a:pt x="400" y="89"/>
                    <a:pt x="403" y="95"/>
                    <a:pt x="404" y="100"/>
                  </a:cubicBezTo>
                  <a:cubicBezTo>
                    <a:pt x="398" y="91"/>
                    <a:pt x="391" y="84"/>
                    <a:pt x="384" y="77"/>
                  </a:cubicBezTo>
                  <a:cubicBezTo>
                    <a:pt x="386" y="74"/>
                    <a:pt x="390" y="66"/>
                    <a:pt x="390" y="55"/>
                  </a:cubicBezTo>
                  <a:cubicBezTo>
                    <a:pt x="391" y="44"/>
                    <a:pt x="381" y="35"/>
                    <a:pt x="381" y="35"/>
                  </a:cubicBezTo>
                  <a:cubicBezTo>
                    <a:pt x="381" y="35"/>
                    <a:pt x="372" y="47"/>
                    <a:pt x="373" y="59"/>
                  </a:cubicBezTo>
                  <a:cubicBezTo>
                    <a:pt x="374" y="63"/>
                    <a:pt x="377" y="69"/>
                    <a:pt x="380" y="73"/>
                  </a:cubicBezTo>
                  <a:cubicBezTo>
                    <a:pt x="377" y="71"/>
                    <a:pt x="375" y="69"/>
                    <a:pt x="372" y="67"/>
                  </a:cubicBezTo>
                  <a:cubicBezTo>
                    <a:pt x="367" y="63"/>
                    <a:pt x="361" y="59"/>
                    <a:pt x="356" y="55"/>
                  </a:cubicBezTo>
                  <a:cubicBezTo>
                    <a:pt x="357" y="53"/>
                    <a:pt x="360" y="44"/>
                    <a:pt x="358" y="32"/>
                  </a:cubicBezTo>
                  <a:cubicBezTo>
                    <a:pt x="356" y="22"/>
                    <a:pt x="345" y="14"/>
                    <a:pt x="345" y="14"/>
                  </a:cubicBezTo>
                  <a:cubicBezTo>
                    <a:pt x="345" y="14"/>
                    <a:pt x="339" y="28"/>
                    <a:pt x="342" y="38"/>
                  </a:cubicBezTo>
                  <a:cubicBezTo>
                    <a:pt x="344" y="44"/>
                    <a:pt x="349" y="49"/>
                    <a:pt x="352" y="53"/>
                  </a:cubicBezTo>
                  <a:cubicBezTo>
                    <a:pt x="342" y="46"/>
                    <a:pt x="332" y="41"/>
                    <a:pt x="324" y="38"/>
                  </a:cubicBezTo>
                  <a:cubicBezTo>
                    <a:pt x="325" y="36"/>
                    <a:pt x="326" y="27"/>
                    <a:pt x="323" y="16"/>
                  </a:cubicBezTo>
                  <a:cubicBezTo>
                    <a:pt x="319" y="5"/>
                    <a:pt x="307" y="0"/>
                    <a:pt x="307" y="0"/>
                  </a:cubicBezTo>
                  <a:cubicBezTo>
                    <a:pt x="307" y="0"/>
                    <a:pt x="303" y="14"/>
                    <a:pt x="308" y="24"/>
                  </a:cubicBezTo>
                  <a:cubicBezTo>
                    <a:pt x="311" y="29"/>
                    <a:pt x="318" y="34"/>
                    <a:pt x="321" y="37"/>
                  </a:cubicBezTo>
                  <a:cubicBezTo>
                    <a:pt x="316" y="34"/>
                    <a:pt x="311" y="33"/>
                    <a:pt x="306" y="31"/>
                  </a:cubicBezTo>
                  <a:cubicBezTo>
                    <a:pt x="305" y="30"/>
                    <a:pt x="299" y="22"/>
                    <a:pt x="291" y="21"/>
                  </a:cubicBezTo>
                  <a:cubicBezTo>
                    <a:pt x="285" y="20"/>
                    <a:pt x="275" y="24"/>
                    <a:pt x="275" y="24"/>
                  </a:cubicBezTo>
                  <a:cubicBezTo>
                    <a:pt x="275" y="24"/>
                    <a:pt x="279" y="30"/>
                    <a:pt x="290" y="34"/>
                  </a:cubicBezTo>
                  <a:cubicBezTo>
                    <a:pt x="296" y="36"/>
                    <a:pt x="304" y="33"/>
                    <a:pt x="306" y="32"/>
                  </a:cubicBezTo>
                  <a:cubicBezTo>
                    <a:pt x="311" y="34"/>
                    <a:pt x="318" y="36"/>
                    <a:pt x="325" y="40"/>
                  </a:cubicBezTo>
                  <a:cubicBezTo>
                    <a:pt x="321" y="39"/>
                    <a:pt x="312" y="38"/>
                    <a:pt x="306" y="40"/>
                  </a:cubicBezTo>
                  <a:cubicBezTo>
                    <a:pt x="296" y="43"/>
                    <a:pt x="289" y="56"/>
                    <a:pt x="289" y="56"/>
                  </a:cubicBezTo>
                  <a:cubicBezTo>
                    <a:pt x="289" y="56"/>
                    <a:pt x="301" y="61"/>
                    <a:pt x="311" y="56"/>
                  </a:cubicBezTo>
                  <a:cubicBezTo>
                    <a:pt x="321" y="50"/>
                    <a:pt x="326" y="43"/>
                    <a:pt x="327" y="41"/>
                  </a:cubicBezTo>
                  <a:cubicBezTo>
                    <a:pt x="335" y="45"/>
                    <a:pt x="345" y="50"/>
                    <a:pt x="354" y="56"/>
                  </a:cubicBezTo>
                  <a:cubicBezTo>
                    <a:pt x="350" y="55"/>
                    <a:pt x="342" y="53"/>
                    <a:pt x="337" y="54"/>
                  </a:cubicBezTo>
                  <a:cubicBezTo>
                    <a:pt x="326" y="55"/>
                    <a:pt x="317" y="67"/>
                    <a:pt x="317" y="67"/>
                  </a:cubicBezTo>
                  <a:cubicBezTo>
                    <a:pt x="317" y="67"/>
                    <a:pt x="328" y="74"/>
                    <a:pt x="339" y="71"/>
                  </a:cubicBezTo>
                  <a:cubicBezTo>
                    <a:pt x="349" y="67"/>
                    <a:pt x="356" y="61"/>
                    <a:pt x="358" y="59"/>
                  </a:cubicBezTo>
                  <a:cubicBezTo>
                    <a:pt x="362" y="62"/>
                    <a:pt x="366" y="65"/>
                    <a:pt x="371" y="69"/>
                  </a:cubicBezTo>
                  <a:cubicBezTo>
                    <a:pt x="375" y="72"/>
                    <a:pt x="379" y="75"/>
                    <a:pt x="383" y="79"/>
                  </a:cubicBezTo>
                  <a:cubicBezTo>
                    <a:pt x="378" y="77"/>
                    <a:pt x="371" y="73"/>
                    <a:pt x="366" y="73"/>
                  </a:cubicBezTo>
                  <a:cubicBezTo>
                    <a:pt x="354" y="73"/>
                    <a:pt x="343" y="83"/>
                    <a:pt x="343" y="83"/>
                  </a:cubicBezTo>
                  <a:cubicBezTo>
                    <a:pt x="343" y="83"/>
                    <a:pt x="353" y="92"/>
                    <a:pt x="364" y="90"/>
                  </a:cubicBezTo>
                  <a:cubicBezTo>
                    <a:pt x="376" y="89"/>
                    <a:pt x="383" y="84"/>
                    <a:pt x="385" y="82"/>
                  </a:cubicBezTo>
                  <a:cubicBezTo>
                    <a:pt x="392" y="89"/>
                    <a:pt x="399" y="97"/>
                    <a:pt x="405" y="106"/>
                  </a:cubicBezTo>
                  <a:cubicBezTo>
                    <a:pt x="402" y="103"/>
                    <a:pt x="396" y="99"/>
                    <a:pt x="391" y="97"/>
                  </a:cubicBezTo>
                  <a:cubicBezTo>
                    <a:pt x="379" y="95"/>
                    <a:pt x="366" y="103"/>
                    <a:pt x="366" y="103"/>
                  </a:cubicBezTo>
                  <a:cubicBezTo>
                    <a:pt x="366" y="103"/>
                    <a:pt x="375" y="114"/>
                    <a:pt x="386" y="115"/>
                  </a:cubicBezTo>
                  <a:cubicBezTo>
                    <a:pt x="397" y="115"/>
                    <a:pt x="405" y="112"/>
                    <a:pt x="408" y="110"/>
                  </a:cubicBezTo>
                  <a:cubicBezTo>
                    <a:pt x="414" y="118"/>
                    <a:pt x="419" y="127"/>
                    <a:pt x="423" y="136"/>
                  </a:cubicBezTo>
                  <a:cubicBezTo>
                    <a:pt x="420" y="132"/>
                    <a:pt x="415" y="128"/>
                    <a:pt x="411" y="126"/>
                  </a:cubicBezTo>
                  <a:cubicBezTo>
                    <a:pt x="400" y="122"/>
                    <a:pt x="385" y="128"/>
                    <a:pt x="385" y="128"/>
                  </a:cubicBezTo>
                  <a:cubicBezTo>
                    <a:pt x="385" y="128"/>
                    <a:pt x="392" y="140"/>
                    <a:pt x="403" y="143"/>
                  </a:cubicBezTo>
                  <a:cubicBezTo>
                    <a:pt x="414" y="145"/>
                    <a:pt x="423" y="143"/>
                    <a:pt x="426" y="142"/>
                  </a:cubicBezTo>
                  <a:cubicBezTo>
                    <a:pt x="430" y="151"/>
                    <a:pt x="434" y="160"/>
                    <a:pt x="437" y="170"/>
                  </a:cubicBezTo>
                  <a:cubicBezTo>
                    <a:pt x="434" y="166"/>
                    <a:pt x="430" y="160"/>
                    <a:pt x="426" y="158"/>
                  </a:cubicBezTo>
                  <a:cubicBezTo>
                    <a:pt x="416" y="152"/>
                    <a:pt x="400" y="155"/>
                    <a:pt x="400" y="155"/>
                  </a:cubicBezTo>
                  <a:cubicBezTo>
                    <a:pt x="400" y="155"/>
                    <a:pt x="404" y="169"/>
                    <a:pt x="415" y="173"/>
                  </a:cubicBezTo>
                  <a:cubicBezTo>
                    <a:pt x="426" y="177"/>
                    <a:pt x="435" y="177"/>
                    <a:pt x="439" y="177"/>
                  </a:cubicBezTo>
                  <a:cubicBezTo>
                    <a:pt x="441" y="186"/>
                    <a:pt x="443" y="196"/>
                    <a:pt x="444" y="206"/>
                  </a:cubicBezTo>
                  <a:cubicBezTo>
                    <a:pt x="442" y="202"/>
                    <a:pt x="439" y="195"/>
                    <a:pt x="435" y="192"/>
                  </a:cubicBezTo>
                  <a:cubicBezTo>
                    <a:pt x="426" y="184"/>
                    <a:pt x="409" y="184"/>
                    <a:pt x="409" y="184"/>
                  </a:cubicBezTo>
                  <a:cubicBezTo>
                    <a:pt x="409" y="184"/>
                    <a:pt x="412" y="199"/>
                    <a:pt x="422" y="205"/>
                  </a:cubicBezTo>
                  <a:cubicBezTo>
                    <a:pt x="431" y="212"/>
                    <a:pt x="441" y="213"/>
                    <a:pt x="444" y="213"/>
                  </a:cubicBezTo>
                  <a:cubicBezTo>
                    <a:pt x="445" y="222"/>
                    <a:pt x="445" y="232"/>
                    <a:pt x="444" y="242"/>
                  </a:cubicBezTo>
                  <a:cubicBezTo>
                    <a:pt x="443" y="237"/>
                    <a:pt x="441" y="231"/>
                    <a:pt x="438" y="227"/>
                  </a:cubicBezTo>
                  <a:cubicBezTo>
                    <a:pt x="430" y="217"/>
                    <a:pt x="413" y="214"/>
                    <a:pt x="413" y="214"/>
                  </a:cubicBezTo>
                  <a:cubicBezTo>
                    <a:pt x="413" y="214"/>
                    <a:pt x="413" y="230"/>
                    <a:pt x="422" y="238"/>
                  </a:cubicBezTo>
                  <a:cubicBezTo>
                    <a:pt x="431" y="246"/>
                    <a:pt x="439" y="249"/>
                    <a:pt x="443" y="250"/>
                  </a:cubicBezTo>
                  <a:cubicBezTo>
                    <a:pt x="442" y="259"/>
                    <a:pt x="441" y="268"/>
                    <a:pt x="439" y="277"/>
                  </a:cubicBezTo>
                  <a:cubicBezTo>
                    <a:pt x="438" y="271"/>
                    <a:pt x="437" y="265"/>
                    <a:pt x="435" y="261"/>
                  </a:cubicBezTo>
                  <a:cubicBezTo>
                    <a:pt x="429" y="249"/>
                    <a:pt x="413" y="244"/>
                    <a:pt x="413" y="244"/>
                  </a:cubicBezTo>
                  <a:cubicBezTo>
                    <a:pt x="413" y="244"/>
                    <a:pt x="410" y="259"/>
                    <a:pt x="417" y="269"/>
                  </a:cubicBezTo>
                  <a:cubicBezTo>
                    <a:pt x="424" y="278"/>
                    <a:pt x="432" y="283"/>
                    <a:pt x="436" y="284"/>
                  </a:cubicBezTo>
                  <a:cubicBezTo>
                    <a:pt x="434" y="293"/>
                    <a:pt x="431" y="301"/>
                    <a:pt x="427" y="309"/>
                  </a:cubicBezTo>
                  <a:cubicBezTo>
                    <a:pt x="428" y="304"/>
                    <a:pt x="428" y="298"/>
                    <a:pt x="426" y="294"/>
                  </a:cubicBezTo>
                  <a:cubicBezTo>
                    <a:pt x="422" y="281"/>
                    <a:pt x="407" y="273"/>
                    <a:pt x="407" y="273"/>
                  </a:cubicBezTo>
                  <a:cubicBezTo>
                    <a:pt x="407" y="273"/>
                    <a:pt x="401" y="287"/>
                    <a:pt x="407" y="299"/>
                  </a:cubicBezTo>
                  <a:cubicBezTo>
                    <a:pt x="412" y="309"/>
                    <a:pt x="419" y="315"/>
                    <a:pt x="423" y="317"/>
                  </a:cubicBezTo>
                  <a:cubicBezTo>
                    <a:pt x="419" y="325"/>
                    <a:pt x="415" y="333"/>
                    <a:pt x="410" y="340"/>
                  </a:cubicBezTo>
                  <a:cubicBezTo>
                    <a:pt x="412" y="335"/>
                    <a:pt x="413" y="329"/>
                    <a:pt x="412" y="325"/>
                  </a:cubicBezTo>
                  <a:cubicBezTo>
                    <a:pt x="410" y="311"/>
                    <a:pt x="396" y="300"/>
                    <a:pt x="396" y="300"/>
                  </a:cubicBezTo>
                  <a:cubicBezTo>
                    <a:pt x="396" y="300"/>
                    <a:pt x="388" y="314"/>
                    <a:pt x="392" y="326"/>
                  </a:cubicBezTo>
                  <a:cubicBezTo>
                    <a:pt x="395" y="337"/>
                    <a:pt x="401" y="345"/>
                    <a:pt x="404" y="348"/>
                  </a:cubicBezTo>
                  <a:cubicBezTo>
                    <a:pt x="399" y="355"/>
                    <a:pt x="393" y="362"/>
                    <a:pt x="387" y="368"/>
                  </a:cubicBezTo>
                  <a:cubicBezTo>
                    <a:pt x="390" y="364"/>
                    <a:pt x="392" y="358"/>
                    <a:pt x="392" y="353"/>
                  </a:cubicBezTo>
                  <a:cubicBezTo>
                    <a:pt x="393" y="339"/>
                    <a:pt x="381" y="325"/>
                    <a:pt x="381" y="325"/>
                  </a:cubicBezTo>
                  <a:cubicBezTo>
                    <a:pt x="381" y="325"/>
                    <a:pt x="370" y="338"/>
                    <a:pt x="371" y="351"/>
                  </a:cubicBezTo>
                  <a:cubicBezTo>
                    <a:pt x="373" y="363"/>
                    <a:pt x="378" y="371"/>
                    <a:pt x="381" y="375"/>
                  </a:cubicBezTo>
                  <a:cubicBezTo>
                    <a:pt x="374" y="382"/>
                    <a:pt x="367" y="387"/>
                    <a:pt x="360" y="392"/>
                  </a:cubicBezTo>
                  <a:cubicBezTo>
                    <a:pt x="363" y="388"/>
                    <a:pt x="367" y="382"/>
                    <a:pt x="368" y="377"/>
                  </a:cubicBezTo>
                  <a:cubicBezTo>
                    <a:pt x="371" y="364"/>
                    <a:pt x="361" y="348"/>
                    <a:pt x="361" y="348"/>
                  </a:cubicBezTo>
                  <a:cubicBezTo>
                    <a:pt x="361" y="348"/>
                    <a:pt x="348" y="358"/>
                    <a:pt x="347" y="372"/>
                  </a:cubicBezTo>
                  <a:cubicBezTo>
                    <a:pt x="347" y="384"/>
                    <a:pt x="350" y="393"/>
                    <a:pt x="352" y="398"/>
                  </a:cubicBezTo>
                  <a:cubicBezTo>
                    <a:pt x="350" y="399"/>
                    <a:pt x="347" y="401"/>
                    <a:pt x="344" y="402"/>
                  </a:cubicBezTo>
                  <a:cubicBezTo>
                    <a:pt x="339" y="405"/>
                    <a:pt x="335" y="408"/>
                    <a:pt x="330" y="410"/>
                  </a:cubicBezTo>
                  <a:cubicBezTo>
                    <a:pt x="334" y="406"/>
                    <a:pt x="338" y="401"/>
                    <a:pt x="340" y="397"/>
                  </a:cubicBezTo>
                  <a:cubicBezTo>
                    <a:pt x="345" y="384"/>
                    <a:pt x="338" y="366"/>
                    <a:pt x="338" y="366"/>
                  </a:cubicBezTo>
                  <a:cubicBezTo>
                    <a:pt x="338" y="366"/>
                    <a:pt x="323" y="374"/>
                    <a:pt x="320" y="388"/>
                  </a:cubicBezTo>
                  <a:cubicBezTo>
                    <a:pt x="317" y="400"/>
                    <a:pt x="319" y="410"/>
                    <a:pt x="320" y="414"/>
                  </a:cubicBezTo>
                  <a:cubicBezTo>
                    <a:pt x="312" y="418"/>
                    <a:pt x="304" y="421"/>
                    <a:pt x="297" y="423"/>
                  </a:cubicBezTo>
                  <a:cubicBezTo>
                    <a:pt x="301" y="420"/>
                    <a:pt x="306" y="416"/>
                    <a:pt x="309" y="412"/>
                  </a:cubicBezTo>
                  <a:cubicBezTo>
                    <a:pt x="316" y="399"/>
                    <a:pt x="312" y="380"/>
                    <a:pt x="312" y="380"/>
                  </a:cubicBezTo>
                  <a:cubicBezTo>
                    <a:pt x="312" y="380"/>
                    <a:pt x="296" y="386"/>
                    <a:pt x="290" y="399"/>
                  </a:cubicBezTo>
                  <a:cubicBezTo>
                    <a:pt x="286" y="410"/>
                    <a:pt x="286" y="420"/>
                    <a:pt x="286" y="426"/>
                  </a:cubicBezTo>
                  <a:cubicBezTo>
                    <a:pt x="270" y="429"/>
                    <a:pt x="261" y="430"/>
                    <a:pt x="261" y="430"/>
                  </a:cubicBezTo>
                  <a:cubicBezTo>
                    <a:pt x="261" y="433"/>
                    <a:pt x="261" y="433"/>
                    <a:pt x="261" y="433"/>
                  </a:cubicBezTo>
                  <a:cubicBezTo>
                    <a:pt x="262" y="437"/>
                    <a:pt x="262" y="437"/>
                    <a:pt x="262" y="437"/>
                  </a:cubicBezTo>
                  <a:cubicBezTo>
                    <a:pt x="262" y="437"/>
                    <a:pt x="274" y="436"/>
                    <a:pt x="293" y="431"/>
                  </a:cubicBezTo>
                  <a:cubicBezTo>
                    <a:pt x="296" y="435"/>
                    <a:pt x="302" y="443"/>
                    <a:pt x="312" y="450"/>
                  </a:cubicBezTo>
                  <a:cubicBezTo>
                    <a:pt x="325" y="457"/>
                    <a:pt x="341" y="452"/>
                    <a:pt x="341" y="452"/>
                  </a:cubicBezTo>
                  <a:cubicBezTo>
                    <a:pt x="341" y="452"/>
                    <a:pt x="333" y="435"/>
                    <a:pt x="320" y="429"/>
                  </a:cubicBezTo>
                  <a:cubicBezTo>
                    <a:pt x="316" y="428"/>
                    <a:pt x="311" y="427"/>
                    <a:pt x="306" y="427"/>
                  </a:cubicBezTo>
                  <a:cubicBezTo>
                    <a:pt x="313" y="425"/>
                    <a:pt x="320" y="422"/>
                    <a:pt x="328" y="418"/>
                  </a:cubicBezTo>
                  <a:cubicBezTo>
                    <a:pt x="331" y="422"/>
                    <a:pt x="338" y="429"/>
                    <a:pt x="350" y="433"/>
                  </a:cubicBezTo>
                  <a:cubicBezTo>
                    <a:pt x="363" y="438"/>
                    <a:pt x="378" y="431"/>
                    <a:pt x="378" y="431"/>
                  </a:cubicBezTo>
                  <a:cubicBezTo>
                    <a:pt x="378" y="431"/>
                    <a:pt x="367" y="415"/>
                    <a:pt x="353" y="412"/>
                  </a:cubicBezTo>
                  <a:cubicBezTo>
                    <a:pt x="349" y="411"/>
                    <a:pt x="344" y="412"/>
                    <a:pt x="340" y="412"/>
                  </a:cubicBezTo>
                  <a:cubicBezTo>
                    <a:pt x="342" y="411"/>
                    <a:pt x="345" y="409"/>
                    <a:pt x="348" y="408"/>
                  </a:cubicBezTo>
                  <a:cubicBezTo>
                    <a:pt x="352" y="405"/>
                    <a:pt x="356" y="403"/>
                    <a:pt x="360" y="400"/>
                  </a:cubicBezTo>
                  <a:cubicBezTo>
                    <a:pt x="364" y="403"/>
                    <a:pt x="372" y="408"/>
                    <a:pt x="384" y="411"/>
                  </a:cubicBezTo>
                  <a:cubicBezTo>
                    <a:pt x="397" y="413"/>
                    <a:pt x="411" y="403"/>
                    <a:pt x="411" y="403"/>
                  </a:cubicBezTo>
                  <a:cubicBezTo>
                    <a:pt x="411" y="403"/>
                    <a:pt x="398" y="390"/>
                    <a:pt x="384" y="389"/>
                  </a:cubicBezTo>
                  <a:cubicBezTo>
                    <a:pt x="380" y="389"/>
                    <a:pt x="375" y="390"/>
                    <a:pt x="371" y="392"/>
                  </a:cubicBezTo>
                  <a:cubicBezTo>
                    <a:pt x="377" y="387"/>
                    <a:pt x="383" y="382"/>
                    <a:pt x="389" y="376"/>
                  </a:cubicBezTo>
                  <a:cubicBezTo>
                    <a:pt x="393" y="378"/>
                    <a:pt x="402" y="382"/>
                    <a:pt x="413" y="382"/>
                  </a:cubicBezTo>
                  <a:cubicBezTo>
                    <a:pt x="427" y="383"/>
                    <a:pt x="438" y="371"/>
                    <a:pt x="438" y="371"/>
                  </a:cubicBezTo>
                  <a:cubicBezTo>
                    <a:pt x="438" y="371"/>
                    <a:pt x="423" y="360"/>
                    <a:pt x="409" y="362"/>
                  </a:cubicBezTo>
                  <a:cubicBezTo>
                    <a:pt x="405" y="362"/>
                    <a:pt x="401" y="365"/>
                    <a:pt x="397" y="367"/>
                  </a:cubicBezTo>
                  <a:cubicBezTo>
                    <a:pt x="402" y="361"/>
                    <a:pt x="407" y="354"/>
                    <a:pt x="412" y="347"/>
                  </a:cubicBezTo>
                  <a:cubicBezTo>
                    <a:pt x="416" y="349"/>
                    <a:pt x="425" y="351"/>
                    <a:pt x="437" y="349"/>
                  </a:cubicBezTo>
                  <a:cubicBezTo>
                    <a:pt x="450" y="347"/>
                    <a:pt x="459" y="334"/>
                    <a:pt x="459" y="334"/>
                  </a:cubicBezTo>
                  <a:cubicBezTo>
                    <a:pt x="459" y="334"/>
                    <a:pt x="443" y="326"/>
                    <a:pt x="430" y="330"/>
                  </a:cubicBezTo>
                  <a:cubicBezTo>
                    <a:pt x="426" y="332"/>
                    <a:pt x="421" y="335"/>
                    <a:pt x="418" y="338"/>
                  </a:cubicBezTo>
                  <a:cubicBezTo>
                    <a:pt x="422" y="331"/>
                    <a:pt x="426" y="323"/>
                    <a:pt x="430" y="315"/>
                  </a:cubicBezTo>
                  <a:cubicBezTo>
                    <a:pt x="434" y="316"/>
                    <a:pt x="444" y="317"/>
                    <a:pt x="455" y="313"/>
                  </a:cubicBezTo>
                  <a:cubicBezTo>
                    <a:pt x="467" y="309"/>
                    <a:pt x="473" y="295"/>
                    <a:pt x="473" y="295"/>
                  </a:cubicBezTo>
                  <a:cubicBezTo>
                    <a:pt x="473" y="295"/>
                    <a:pt x="457" y="290"/>
                    <a:pt x="445" y="296"/>
                  </a:cubicBezTo>
                  <a:cubicBezTo>
                    <a:pt x="441" y="298"/>
                    <a:pt x="437" y="302"/>
                    <a:pt x="434" y="306"/>
                  </a:cubicBezTo>
                  <a:cubicBezTo>
                    <a:pt x="437" y="298"/>
                    <a:pt x="440" y="290"/>
                    <a:pt x="442" y="281"/>
                  </a:cubicBezTo>
                  <a:cubicBezTo>
                    <a:pt x="447" y="281"/>
                    <a:pt x="456" y="280"/>
                    <a:pt x="466" y="27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74295" tIns="37147" rIns="74295" bIns="3714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7429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4" name="object 5">
              <a:extLst>
                <a:ext uri="{FF2B5EF4-FFF2-40B4-BE49-F238E27FC236}">
                  <a16:creationId xmlns:a16="http://schemas.microsoft.com/office/drawing/2014/main" id="{FA84F340-C0BF-41AD-B33C-C193014A9499}"/>
                </a:ext>
              </a:extLst>
            </p:cNvPr>
            <p:cNvSpPr txBox="1">
              <a:spLocks/>
            </p:cNvSpPr>
            <p:nvPr/>
          </p:nvSpPr>
          <p:spPr>
            <a:xfrm>
              <a:off x="6245148" y="1694153"/>
              <a:ext cx="1095041" cy="107183"/>
            </a:xfrm>
            <a:prstGeom prst="rect">
              <a:avLst/>
            </a:prstGeom>
          </p:spPr>
          <p:txBody>
            <a:bodyPr vert="horz" wrap="square" lIns="0" tIns="14706" rIns="0" bIns="0" rtlCol="0" anchor="ctr">
              <a:spAutoFit/>
            </a:bodyPr>
            <a:lstStyle>
              <a:lvl1pPr algn="ctr" defTabSz="504154" rtl="0" eaLnBrk="1" latinLnBrk="0" hangingPunct="1">
                <a:spcBef>
                  <a:spcPct val="0"/>
                </a:spcBef>
                <a:buNone/>
                <a:defRPr sz="5955" kern="1200">
                  <a:solidFill>
                    <a:srgbClr val="018CCF"/>
                  </a:solidFill>
                  <a:latin typeface="Bebas Neue" panose="020B0606020202050201" pitchFamily="34" charset="0"/>
                  <a:ea typeface="+mj-ea"/>
                  <a:cs typeface="+mj-cs"/>
                </a:defRPr>
              </a:lvl1pPr>
            </a:lstStyle>
            <a:p>
              <a:pPr marL="11765" marR="0" lvl="0" indent="0" algn="ctr" defTabSz="504154" rtl="0" eaLnBrk="1" fontAlgn="auto" latinLnBrk="0" hangingPunct="1">
                <a:lnSpc>
                  <a:spcPct val="100000"/>
                </a:lnSpc>
                <a:spcBef>
                  <a:spcPts val="116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600" b="0" i="0" u="none" strike="noStrike" kern="1200" cap="none" spc="-4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NOTA</a:t>
              </a:r>
              <a:r>
                <a:rPr kumimoji="0" lang="pt-BR" sz="600" b="0" i="0" u="none" strike="noStrike" kern="1200" cap="none" spc="-116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 </a:t>
              </a:r>
              <a:r>
                <a:rPr kumimoji="0" lang="pt-BR" sz="600" b="0" i="0" u="none" strike="noStrike" kern="1200" cap="none" spc="9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j-ea"/>
                  <a:cs typeface="+mj-cs"/>
                </a:rPr>
                <a:t>MÁXIMA</a:t>
              </a:r>
              <a:endParaRPr kumimoji="0" lang="pt-BR" sz="6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j-ea"/>
                <a:cs typeface="+mj-cs"/>
              </a:endParaRPr>
            </a:p>
          </p:txBody>
        </p:sp>
        <p:sp>
          <p:nvSpPr>
            <p:cNvPr id="85" name="object 6">
              <a:extLst>
                <a:ext uri="{FF2B5EF4-FFF2-40B4-BE49-F238E27FC236}">
                  <a16:creationId xmlns:a16="http://schemas.microsoft.com/office/drawing/2014/main" id="{0E451F3A-4751-445E-A7F4-E010505005B4}"/>
                </a:ext>
              </a:extLst>
            </p:cNvPr>
            <p:cNvSpPr txBox="1"/>
            <p:nvPr/>
          </p:nvSpPr>
          <p:spPr>
            <a:xfrm>
              <a:off x="6245147" y="2056327"/>
              <a:ext cx="1095042" cy="123760"/>
            </a:xfrm>
            <a:prstGeom prst="rect">
              <a:avLst/>
            </a:prstGeom>
          </p:spPr>
          <p:txBody>
            <a:bodyPr vert="horz" wrap="square" lIns="0" tIns="15883" rIns="0" bIns="0" rtlCol="0">
              <a:spAutoFit/>
            </a:bodyPr>
            <a:lstStyle/>
            <a:p>
              <a:pPr marL="11765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0" i="0" u="none" strike="noStrike" kern="1200" cap="none" spc="18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DO</a:t>
              </a:r>
              <a:r>
                <a:rPr kumimoji="0" sz="700" b="0" i="0" u="none" strike="noStrike" kern="1200" cap="none" spc="-97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sz="700" b="0" i="0" u="none" strike="noStrike" kern="1200" cap="none" spc="9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BRASIL</a:t>
              </a:r>
              <a:endParaRPr kumimoji="0" sz="7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</p:txBody>
        </p:sp>
        <p:sp>
          <p:nvSpPr>
            <p:cNvPr id="86" name="object 31">
              <a:extLst>
                <a:ext uri="{FF2B5EF4-FFF2-40B4-BE49-F238E27FC236}">
                  <a16:creationId xmlns:a16="http://schemas.microsoft.com/office/drawing/2014/main" id="{200C6418-4C3A-4CDE-9E88-9328FA2F2C18}"/>
                </a:ext>
              </a:extLst>
            </p:cNvPr>
            <p:cNvSpPr txBox="1"/>
            <p:nvPr/>
          </p:nvSpPr>
          <p:spPr>
            <a:xfrm>
              <a:off x="5670402" y="1772795"/>
              <a:ext cx="2293921" cy="313853"/>
            </a:xfrm>
            <a:prstGeom prst="rect">
              <a:avLst/>
            </a:prstGeom>
          </p:spPr>
          <p:txBody>
            <a:bodyPr vert="horz" wrap="square" lIns="0" tIns="44118" rIns="0" bIns="0" rtlCol="0">
              <a:spAutoFit/>
            </a:bodyPr>
            <a:lstStyle/>
            <a:p>
              <a:pPr marL="0" marR="17059" lvl="0" indent="0" algn="ctr" defTabSz="914400" rtl="0" eaLnBrk="1" fontAlgn="auto" latinLnBrk="0" hangingPunct="1">
                <a:lnSpc>
                  <a:spcPct val="100000"/>
                </a:lnSpc>
                <a:spcBef>
                  <a:spcPts val="34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1" i="0" u="none" strike="noStrike" kern="1200" cap="none" spc="6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ENADE</a:t>
              </a:r>
              <a:r>
                <a:rPr kumimoji="0" lang="pt-BR" sz="800" b="1" i="0" u="none" strike="noStrike" kern="1200" cap="none" spc="6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sz="800" b="1" i="0" u="none" strike="noStrike" kern="1200" cap="none" spc="-19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</a:t>
              </a:r>
              <a:r>
                <a:rPr kumimoji="0" lang="pt-BR" sz="800" b="1" i="0" u="none" strike="noStrike" kern="1200" cap="none" spc="-195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          </a:t>
              </a:r>
              <a:r>
                <a:rPr kumimoji="0" sz="800" b="1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201</a:t>
              </a:r>
              <a:r>
                <a:rPr kumimoji="0" lang="pt-BR" sz="800" b="1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9</a:t>
              </a:r>
              <a:endParaRPr kumimoji="0" lang="pt-BR" sz="600" b="1" i="0" u="none" strike="noStrike" kern="1200" cap="none" spc="23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  <a:p>
              <a:pPr marL="0" marR="17059" lvl="0" indent="0" algn="ctr" defTabSz="914400" rtl="0" eaLnBrk="1" fontAlgn="auto" latinLnBrk="0" hangingPunct="1">
                <a:lnSpc>
                  <a:spcPct val="100000"/>
                </a:lnSpc>
                <a:spcBef>
                  <a:spcPts val="34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23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Gotham Black"/>
                </a:rPr>
                <a:t>MELHOR ESCOLA</a:t>
              </a:r>
              <a:endPara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Gotham Black"/>
              </a:endParaRPr>
            </a:p>
          </p:txBody>
        </p:sp>
        <p:sp>
          <p:nvSpPr>
            <p:cNvPr id="87" name="object 33">
              <a:extLst>
                <a:ext uri="{FF2B5EF4-FFF2-40B4-BE49-F238E27FC236}">
                  <a16:creationId xmlns:a16="http://schemas.microsoft.com/office/drawing/2014/main" id="{BA1D0995-E7EC-415A-B6AF-F24D79A50152}"/>
                </a:ext>
              </a:extLst>
            </p:cNvPr>
            <p:cNvSpPr/>
            <p:nvPr/>
          </p:nvSpPr>
          <p:spPr>
            <a:xfrm>
              <a:off x="6471525" y="1934576"/>
              <a:ext cx="623288" cy="45719"/>
            </a:xfrm>
            <a:custGeom>
              <a:avLst/>
              <a:gdLst/>
              <a:ahLst/>
              <a:cxnLst/>
              <a:rect l="l" t="t" r="r" b="b"/>
              <a:pathLst>
                <a:path w="596265">
                  <a:moveTo>
                    <a:pt x="0" y="0"/>
                  </a:moveTo>
                  <a:lnTo>
                    <a:pt x="595757" y="0"/>
                  </a:lnTo>
                </a:path>
              </a:pathLst>
            </a:custGeom>
            <a:ln w="15074">
              <a:solidFill>
                <a:srgbClr val="FBBA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endParaRP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CC8B796-46D4-41B9-AD60-9AD0C85F4527}"/>
                </a:ext>
              </a:extLst>
            </p:cNvPr>
            <p:cNvSpPr txBox="1"/>
            <p:nvPr/>
          </p:nvSpPr>
          <p:spPr>
            <a:xfrm>
              <a:off x="9813829" y="2465362"/>
              <a:ext cx="95407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Signatária do Pacto Global da ONU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0EF8A4A-0831-4D4E-B1A8-5B2FD88158C2}"/>
                </a:ext>
              </a:extLst>
            </p:cNvPr>
            <p:cNvSpPr txBox="1"/>
            <p:nvPr/>
          </p:nvSpPr>
          <p:spPr>
            <a:xfrm>
              <a:off x="10871164" y="2465362"/>
              <a:ext cx="110967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Membro fundador da ANAMBA - Associação Nacional MBAs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60911574-FBC8-4995-A973-55B60D32D179}"/>
                </a:ext>
              </a:extLst>
            </p:cNvPr>
            <p:cNvSpPr/>
            <p:nvPr/>
          </p:nvSpPr>
          <p:spPr>
            <a:xfrm>
              <a:off x="9802930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B1B581A9-A1CC-4895-AF26-D3CF67D9CB78}"/>
                </a:ext>
              </a:extLst>
            </p:cNvPr>
            <p:cNvSpPr/>
            <p:nvPr/>
          </p:nvSpPr>
          <p:spPr>
            <a:xfrm>
              <a:off x="10912418" y="1467893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62" name="Picture 4" descr="Anamba – Associação Nacional de MBA: Home">
              <a:extLst>
                <a:ext uri="{FF2B5EF4-FFF2-40B4-BE49-F238E27FC236}">
                  <a16:creationId xmlns:a16="http://schemas.microsoft.com/office/drawing/2014/main" id="{0A54255D-5E3F-4114-8487-803102A7C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3424" y="1671914"/>
              <a:ext cx="801092" cy="548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Homepage | UN Global Compact">
              <a:extLst>
                <a:ext uri="{FF2B5EF4-FFF2-40B4-BE49-F238E27FC236}">
                  <a16:creationId xmlns:a16="http://schemas.microsoft.com/office/drawing/2014/main" id="{2D0E2812-8EC2-401A-A1EA-415B5B8A2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8579" y="1554860"/>
              <a:ext cx="1303921" cy="78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9ECEF471-CE17-40BD-AE6C-99D8B5FD37B0}"/>
                </a:ext>
              </a:extLst>
            </p:cNvPr>
            <p:cNvSpPr/>
            <p:nvPr/>
          </p:nvSpPr>
          <p:spPr>
            <a:xfrm>
              <a:off x="7487999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112A0DDD-CE2C-49B7-B8EE-7BEC4861FB47}"/>
                </a:ext>
              </a:extLst>
            </p:cNvPr>
            <p:cNvSpPr txBox="1"/>
            <p:nvPr/>
          </p:nvSpPr>
          <p:spPr>
            <a:xfrm>
              <a:off x="9781582" y="4564476"/>
              <a:ext cx="110967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Filiada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a EFMD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- European Foundation for Management Development</a:t>
              </a: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2C3060E4-903D-4E83-8692-A35A1EDD3CDB}"/>
                </a:ext>
              </a:extLst>
            </p:cNvPr>
            <p:cNvSpPr txBox="1"/>
            <p:nvPr/>
          </p:nvSpPr>
          <p:spPr>
            <a:xfrm>
              <a:off x="6315664" y="4564476"/>
              <a:ext cx="98093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Credenciada pela AMBA -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Association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pt-BR" sz="700" b="0" i="1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of</a:t>
              </a:r>
              <a:r>
                <a:rPr kumimoji="0" lang="pt-BR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MBAs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 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84FDE14E-FC08-4D81-AA01-D55ED78D541E}"/>
                </a:ext>
              </a:extLst>
            </p:cNvPr>
            <p:cNvSpPr txBox="1"/>
            <p:nvPr/>
          </p:nvSpPr>
          <p:spPr>
            <a:xfrm>
              <a:off x="8617526" y="4564476"/>
              <a:ext cx="1172489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Filiada a AACSB -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Association to Advance Collegiate Schools of Business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0DC4F807-01B1-40D0-A2EC-DB86AB723E59}"/>
                </a:ext>
              </a:extLst>
            </p:cNvPr>
            <p:cNvSpPr txBox="1"/>
            <p:nvPr/>
          </p:nvSpPr>
          <p:spPr>
            <a:xfrm>
              <a:off x="7423986" y="4564476"/>
              <a:ext cx="1167689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 defTabSz="457200">
                <a:defRPr sz="700" spc="150">
                  <a:solidFill>
                    <a:prstClr val="white"/>
                  </a:solidFill>
                  <a:latin typeface="Open Sans" panose="020B0604020202020204"/>
                </a:defRPr>
              </a:lvl1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Credenciada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en-US" sz="700" b="0" i="0" u="none" strike="noStrike" kern="1200" cap="none" spc="150" normalizeH="0" baseline="0" noProof="0" dirty="0" err="1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ao</a:t>
              </a:r>
              <a:r>
                <a:rPr kumimoji="0" lang="en-US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 </a:t>
              </a:r>
              <a:r>
                <a:rPr kumimoji="0" lang="en-US" sz="700" b="0" i="1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Executive MBA Council</a:t>
              </a:r>
              <a:endParaRPr kumimoji="0" lang="pt-BR" sz="700" b="0" i="1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700" b="0" i="0" u="none" strike="noStrike" kern="1200" cap="none" spc="15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Open Sans" panose="020B0604020202020204"/>
                  <a:ea typeface="+mn-ea"/>
                  <a:cs typeface="+mn-cs"/>
                </a:rPr>
                <a:t> 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700" b="0" i="0" u="none" strike="noStrike" kern="120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/>
                <a:ea typeface="+mn-ea"/>
                <a:cs typeface="+mn-cs"/>
              </a:endParaRP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1F695E50-1125-4C05-8659-D6E198C491A2}"/>
                </a:ext>
              </a:extLst>
            </p:cNvPr>
            <p:cNvSpPr/>
            <p:nvPr/>
          </p:nvSpPr>
          <p:spPr>
            <a:xfrm>
              <a:off x="6325635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57354D5-A380-4ABC-BEFF-B041B0B0B728}"/>
                </a:ext>
              </a:extLst>
            </p:cNvPr>
            <p:cNvSpPr/>
            <p:nvPr/>
          </p:nvSpPr>
          <p:spPr>
            <a:xfrm>
              <a:off x="8726879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938C07A2-F369-4CE2-B2D8-1CE0A0DEADF9}"/>
                </a:ext>
              </a:extLst>
            </p:cNvPr>
            <p:cNvSpPr/>
            <p:nvPr/>
          </p:nvSpPr>
          <p:spPr>
            <a:xfrm>
              <a:off x="9802545" y="3567007"/>
              <a:ext cx="980930" cy="960460"/>
            </a:xfrm>
            <a:prstGeom prst="ellipse">
              <a:avLst/>
            </a:prstGeom>
            <a:solidFill>
              <a:sysClr val="window" lastClr="FFFFFF"/>
            </a:solidFill>
            <a:ln w="158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91" name="Picture 14" descr="The Notion of the Hero Innovator is just a Myth | The GC Index Blog">
              <a:extLst>
                <a:ext uri="{FF2B5EF4-FFF2-40B4-BE49-F238E27FC236}">
                  <a16:creationId xmlns:a16="http://schemas.microsoft.com/office/drawing/2014/main" id="{02A68A46-6A71-473F-8F46-3151E8F73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396" y="3923155"/>
              <a:ext cx="879759" cy="292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16" descr="Los líderes del futuro estudian un Executive MBA a los 38 años ...">
              <a:extLst>
                <a:ext uri="{FF2B5EF4-FFF2-40B4-BE49-F238E27FC236}">
                  <a16:creationId xmlns:a16="http://schemas.microsoft.com/office/drawing/2014/main" id="{A78FCA35-22E7-490C-9AA2-8FA5A3CEF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91" t="13069" r="13420"/>
            <a:stretch/>
          </p:blipFill>
          <p:spPr bwMode="auto">
            <a:xfrm>
              <a:off x="7541080" y="3707795"/>
              <a:ext cx="919220" cy="683549"/>
            </a:xfrm>
            <a:prstGeom prst="roundRect">
              <a:avLst>
                <a:gd name="adj" fmla="val 5000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18" descr="AACSB Business Education Alliance Member Vector Logo | Free ...">
              <a:extLst>
                <a:ext uri="{FF2B5EF4-FFF2-40B4-BE49-F238E27FC236}">
                  <a16:creationId xmlns:a16="http://schemas.microsoft.com/office/drawing/2014/main" id="{8B694ED3-95F1-47C8-B5F0-51437EFB04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t="30400" r="3929" b="31579"/>
            <a:stretch/>
          </p:blipFill>
          <p:spPr bwMode="auto">
            <a:xfrm>
              <a:off x="8757929" y="3869712"/>
              <a:ext cx="914370" cy="378764"/>
            </a:xfrm>
            <a:prstGeom prst="roundRect">
              <a:avLst>
                <a:gd name="adj" fmla="val 29240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0" descr="EFMD Global logos - EFMD Global">
              <a:extLst>
                <a:ext uri="{FF2B5EF4-FFF2-40B4-BE49-F238E27FC236}">
                  <a16:creationId xmlns:a16="http://schemas.microsoft.com/office/drawing/2014/main" id="{9EBF1A25-C26A-4D52-AB8C-7991BBD07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118" y="3719938"/>
              <a:ext cx="401917" cy="630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Espaço Reservado para Data 5">
            <a:extLst>
              <a:ext uri="{FF2B5EF4-FFF2-40B4-BE49-F238E27FC236}">
                <a16:creationId xmlns:a16="http://schemas.microsoft.com/office/drawing/2014/main" id="{C0516750-ECA5-4E49-A733-3FA3A4D6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5" y="6356349"/>
            <a:ext cx="966083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                                            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LABDATA.FIA.COM.BR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498BB84-63FB-4D33-AF80-662126069696}"/>
              </a:ext>
            </a:extLst>
          </p:cNvPr>
          <p:cNvSpPr/>
          <p:nvPr/>
        </p:nvSpPr>
        <p:spPr>
          <a:xfrm>
            <a:off x="446334" y="1718717"/>
            <a:ext cx="1676428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SCHOOL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Graduação, pós-graduação, MBA, Pós- MBA, Mestrado Profissional, Curso In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1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Company</a:t>
            </a: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EAD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9B4F7A17-0BD4-4ECF-B4A2-C866282F1427}"/>
              </a:ext>
            </a:extLst>
          </p:cNvPr>
          <p:cNvSpPr/>
          <p:nvPr/>
        </p:nvSpPr>
        <p:spPr>
          <a:xfrm>
            <a:off x="2391976" y="1718717"/>
            <a:ext cx="1435353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CONSULTING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Consultoria personalizada que oferece soluções baseada em seu problema de negócio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7F78F6F-47FA-4E79-BABB-FAB80E44833E}"/>
              </a:ext>
            </a:extLst>
          </p:cNvPr>
          <p:cNvSpPr/>
          <p:nvPr/>
        </p:nvSpPr>
        <p:spPr>
          <a:xfrm>
            <a:off x="4125981" y="1718717"/>
            <a:ext cx="1597838" cy="997913"/>
          </a:xfrm>
          <a:prstGeom prst="rect">
            <a:avLst/>
          </a:prstGeom>
          <a:solidFill>
            <a:sysClr val="window" lastClr="FFFFFF"/>
          </a:solidFill>
          <a:ln w="1587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0" cap="none" spc="15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RESEARCH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Atualização dos conhecimentos e do material didático oferecidos nas atividades de ensino</a:t>
            </a:r>
          </a:p>
        </p:txBody>
      </p:sp>
      <p:pic>
        <p:nvPicPr>
          <p:cNvPr id="57" name="Picture 6">
            <a:extLst>
              <a:ext uri="{FF2B5EF4-FFF2-40B4-BE49-F238E27FC236}">
                <a16:creationId xmlns:a16="http://schemas.microsoft.com/office/drawing/2014/main" id="{621940B6-83F1-4911-A1B2-1F6BA303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910" y="1403239"/>
            <a:ext cx="366091" cy="3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>
            <a:extLst>
              <a:ext uri="{FF2B5EF4-FFF2-40B4-BE49-F238E27FC236}">
                <a16:creationId xmlns:a16="http://schemas.microsoft.com/office/drawing/2014/main" id="{F5DB7B02-0470-441E-97F4-5CCBCC90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9" y="1381524"/>
            <a:ext cx="387806" cy="3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>
            <a:extLst>
              <a:ext uri="{FF2B5EF4-FFF2-40B4-BE49-F238E27FC236}">
                <a16:creationId xmlns:a16="http://schemas.microsoft.com/office/drawing/2014/main" id="{A597CF3E-8E9C-4512-966D-729DEA3F7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047" y="1381524"/>
            <a:ext cx="387806" cy="3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>
            <a:extLst>
              <a:ext uri="{FF2B5EF4-FFF2-40B4-BE49-F238E27FC236}">
                <a16:creationId xmlns:a16="http://schemas.microsoft.com/office/drawing/2014/main" id="{D5261E69-31E8-4C32-A7FE-794CEA86A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41" y="4190679"/>
            <a:ext cx="530719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0" i="0" u="none" strike="noStrike" kern="1200" cap="none" spc="0" normalizeH="0" baseline="0" noProof="0" dirty="0">
              <a:ln>
                <a:noFill/>
              </a:ln>
              <a:solidFill>
                <a:srgbClr val="201B1A"/>
              </a:solidFill>
              <a:effectLst/>
              <a:uLnTx/>
              <a:uFillTx/>
              <a:latin typeface="Open Sans" panose="020B0604020202020204"/>
              <a:ea typeface="Gotham"/>
              <a:cs typeface="Gotham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Líder em Educação Executiva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referência de ensino nos cursos de graduação, pós-graduação e MBA, tendo excelência nos programas </a:t>
            </a:r>
            <a: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de educação.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Uma das principais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escolas de negócio do mundo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, possuindo convênios internacionais com Universidades nos EUA, Europa </a:t>
            </a:r>
            <a: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 Ásia. +8.000 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projetos de consultorias</a:t>
            </a:r>
            <a:r>
              <a:rPr kumimoji="0" lang="pt-BR" alt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 em organizações públicas </a:t>
            </a:r>
            <a: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+mn-ea"/>
                <a:cs typeface="+mn-cs"/>
              </a:rPr>
              <a:t>e privadas.</a:t>
            </a:r>
            <a:endParaRPr kumimoji="0" lang="pt-BR" altLang="pt-BR" sz="12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+mn-ea"/>
              <a:cs typeface="+mn-cs"/>
            </a:endParaRPr>
          </a:p>
        </p:txBody>
      </p:sp>
      <p:pic>
        <p:nvPicPr>
          <p:cNvPr id="99" name="Google Shape;62;p13">
            <a:extLst>
              <a:ext uri="{FF2B5EF4-FFF2-40B4-BE49-F238E27FC236}">
                <a16:creationId xmlns:a16="http://schemas.microsoft.com/office/drawing/2014/main" id="{B7359ED2-A8B9-4094-9376-D35255850CE6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9568068" y="4744922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380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809534"/>
              </p:ext>
            </p:extLst>
          </p:nvPr>
        </p:nvGraphicFramePr>
        <p:xfrm>
          <a:off x="153953" y="2418352"/>
          <a:ext cx="10391144" cy="36576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diversos pontos de corte e calcule a acurácia, sensibilidade e especificidade para eles.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9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Exemplo de Faixas de probabilidade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2BDD9F08-7739-401A-8217-470F8F5CD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9266"/>
              </p:ext>
            </p:extLst>
          </p:nvPr>
        </p:nvGraphicFramePr>
        <p:xfrm>
          <a:off x="2155321" y="2897387"/>
          <a:ext cx="587684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000">
                  <a:extLst>
                    <a:ext uri="{9D8B030D-6E8A-4147-A177-3AD203B41FA5}">
                      <a16:colId xmlns:a16="http://schemas.microsoft.com/office/drawing/2014/main" val="2090411110"/>
                    </a:ext>
                  </a:extLst>
                </a:gridCol>
                <a:gridCol w="1372420">
                  <a:extLst>
                    <a:ext uri="{9D8B030D-6E8A-4147-A177-3AD203B41FA5}">
                      <a16:colId xmlns:a16="http://schemas.microsoft.com/office/drawing/2014/main" val="3254188683"/>
                    </a:ext>
                  </a:extLst>
                </a:gridCol>
                <a:gridCol w="1372420">
                  <a:extLst>
                    <a:ext uri="{9D8B030D-6E8A-4147-A177-3AD203B41FA5}">
                      <a16:colId xmlns:a16="http://schemas.microsoft.com/office/drawing/2014/main" val="1635756298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1688342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Ponto de Corte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Acurácia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Sensibilidade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Especificidade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99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0,1779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170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0,4830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04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0,6706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85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462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0,3775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>
                          <a:solidFill>
                            <a:srgbClr val="434343"/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73998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0894CFBC-63C3-4FA5-856C-2A68BF67208B}"/>
              </a:ext>
            </a:extLst>
          </p:cNvPr>
          <p:cNvSpPr/>
          <p:nvPr/>
        </p:nvSpPr>
        <p:spPr>
          <a:xfrm>
            <a:off x="0" y="1242826"/>
            <a:ext cx="10279626" cy="121340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7A69BC6-9152-4548-AB63-113A717F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557143"/>
            <a:ext cx="98844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possível realizar uma simulação para diversos pontos de corte e verificar as alterações nos valores de acurácia, sensibilidade e especificidade. </a:t>
            </a:r>
          </a:p>
        </p:txBody>
      </p:sp>
    </p:spTree>
    <p:extLst>
      <p:ext uri="{BB962C8B-B14F-4D97-AF65-F5344CB8AC3E}">
        <p14:creationId xmlns:p14="http://schemas.microsoft.com/office/powerpoint/2010/main" val="704161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BFE67AFD-0869-4675-A0C7-9C18CF46957B}"/>
              </a:ext>
            </a:extLst>
          </p:cNvPr>
          <p:cNvSpPr txBox="1">
            <a:spLocks noChangeArrowheads="1"/>
          </p:cNvSpPr>
          <p:nvPr/>
        </p:nvSpPr>
        <p:spPr>
          <a:xfrm>
            <a:off x="1110607" y="2919959"/>
            <a:ext cx="2928958" cy="228601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Acurácia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Sensibilidade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Especificidade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8666F0B5-149A-41B8-AE43-A6DB2B66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3813" y="2777083"/>
            <a:ext cx="2433198" cy="681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D1F8849-44A0-4E94-AC49-AD5E0F4F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5251" y="3777215"/>
            <a:ext cx="1884887" cy="55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204C82A8-49F9-4DB6-94BC-3C95CCEE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3813" y="4491595"/>
            <a:ext cx="2047867" cy="6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A129474-18E8-48C3-B18B-CE328EC18C9D}"/>
              </a:ext>
            </a:extLst>
          </p:cNvPr>
          <p:cNvSpPr/>
          <p:nvPr/>
        </p:nvSpPr>
        <p:spPr>
          <a:xfrm>
            <a:off x="0" y="1242826"/>
            <a:ext cx="10279626" cy="137708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F100D5-8A36-4A54-ABE0-4A7F9C2F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407495"/>
            <a:ext cx="988443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de corte afeta os cálculos dos indicadores de qualidade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modelo.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just">
              <a:spcBef>
                <a:spcPct val="50000"/>
              </a:spcBef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possível calcular o ponto de corte que: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666057-C3FC-44FE-9C78-634507915526}"/>
              </a:ext>
            </a:extLst>
          </p:cNvPr>
          <p:cNvSpPr/>
          <p:nvPr/>
        </p:nvSpPr>
        <p:spPr>
          <a:xfrm>
            <a:off x="1017638" y="2733295"/>
            <a:ext cx="5383162" cy="755404"/>
          </a:xfrm>
          <a:prstGeom prst="ellipse">
            <a:avLst/>
          </a:prstGeom>
          <a:noFill/>
          <a:ln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518751-805D-4631-B615-83C66FA53B9B}"/>
              </a:ext>
            </a:extLst>
          </p:cNvPr>
          <p:cNvSpPr txBox="1"/>
          <p:nvPr/>
        </p:nvSpPr>
        <p:spPr>
          <a:xfrm>
            <a:off x="6417983" y="2948321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Maximiza a acurácia</a:t>
            </a:r>
          </a:p>
        </p:txBody>
      </p:sp>
    </p:spTree>
    <p:extLst>
      <p:ext uri="{BB962C8B-B14F-4D97-AF65-F5344CB8AC3E}">
        <p14:creationId xmlns:p14="http://schemas.microsoft.com/office/powerpoint/2010/main" val="1348835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3">
            <a:extLst>
              <a:ext uri="{FF2B5EF4-FFF2-40B4-BE49-F238E27FC236}">
                <a16:creationId xmlns:a16="http://schemas.microsoft.com/office/drawing/2014/main" id="{BFE67AFD-0869-4675-A0C7-9C18CF46957B}"/>
              </a:ext>
            </a:extLst>
          </p:cNvPr>
          <p:cNvSpPr txBox="1">
            <a:spLocks noChangeArrowheads="1"/>
          </p:cNvSpPr>
          <p:nvPr/>
        </p:nvSpPr>
        <p:spPr>
          <a:xfrm>
            <a:off x="1110607" y="2919959"/>
            <a:ext cx="2928958" cy="2286016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Acurácia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Sensibilidade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en Sans" panose="020B0604020202020204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en Sans" panose="020B0604020202020204"/>
                <a:ea typeface="Tahoma" pitchFamily="34" charset="0"/>
                <a:cs typeface="Tahoma" pitchFamily="34" charset="0"/>
              </a:rPr>
              <a:t>Especificidade</a:t>
            </a:r>
          </a:p>
        </p:txBody>
      </p:sp>
      <p:pic>
        <p:nvPicPr>
          <p:cNvPr id="18" name="Picture 7">
            <a:extLst>
              <a:ext uri="{FF2B5EF4-FFF2-40B4-BE49-F238E27FC236}">
                <a16:creationId xmlns:a16="http://schemas.microsoft.com/office/drawing/2014/main" id="{8666F0B5-149A-41B8-AE43-A6DB2B66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53813" y="2777083"/>
            <a:ext cx="2433198" cy="681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0D1F8849-44A0-4E94-AC49-AD5E0F4F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25251" y="3777215"/>
            <a:ext cx="1884887" cy="557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204C82A8-49F9-4DB6-94BC-3C95CCEE0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3813" y="4491595"/>
            <a:ext cx="2047867" cy="67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A129474-18E8-48C3-B18B-CE328EC18C9D}"/>
              </a:ext>
            </a:extLst>
          </p:cNvPr>
          <p:cNvSpPr/>
          <p:nvPr/>
        </p:nvSpPr>
        <p:spPr>
          <a:xfrm>
            <a:off x="0" y="1242826"/>
            <a:ext cx="10279626" cy="137708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F100D5-8A36-4A54-ABE0-4A7F9C2F3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407495"/>
            <a:ext cx="988443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de corte afeta os cálculos dos indicadores de qualidade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modelo.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just">
              <a:spcBef>
                <a:spcPct val="50000"/>
              </a:spcBef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possível calcular o ponto de corte que: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3A666057-C3FC-44FE-9C78-634507915526}"/>
              </a:ext>
            </a:extLst>
          </p:cNvPr>
          <p:cNvSpPr/>
          <p:nvPr/>
        </p:nvSpPr>
        <p:spPr>
          <a:xfrm>
            <a:off x="516194" y="3563729"/>
            <a:ext cx="6091084" cy="1734849"/>
          </a:xfrm>
          <a:prstGeom prst="ellipse">
            <a:avLst/>
          </a:prstGeom>
          <a:noFill/>
          <a:ln>
            <a:solidFill>
              <a:srgbClr val="DB7D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518751-805D-4631-B615-83C66FA53B9B}"/>
              </a:ext>
            </a:extLst>
          </p:cNvPr>
          <p:cNvSpPr txBox="1"/>
          <p:nvPr/>
        </p:nvSpPr>
        <p:spPr>
          <a:xfrm>
            <a:off x="6682771" y="4015654"/>
            <a:ext cx="3891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Minimiza a diferença entre sensibilidade e especificidade, gerando maior equilíbrio entre os acertos dos 0 </a:t>
            </a:r>
            <a:r>
              <a:rPr 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 1.</a:t>
            </a:r>
            <a:endParaRPr lang="pt-BR" sz="1600" dirty="0">
              <a:solidFill>
                <a:srgbClr val="DB7D7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42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592794"/>
              </p:ext>
            </p:extLst>
          </p:nvPr>
        </p:nvGraphicFramePr>
        <p:xfrm>
          <a:off x="153953" y="2418352"/>
          <a:ext cx="10391144" cy="73152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ponto de corte que maximiza a acurácia e que minimiza a diferença entre sensibilidade e especificidade.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01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Exemplo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D01ED4-E9B9-4890-8F05-0EFE1C650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10" y="2770552"/>
            <a:ext cx="9812261" cy="768914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2889C32-BAE0-4BDB-8B7B-5E7CAE111124}"/>
              </a:ext>
            </a:extLst>
          </p:cNvPr>
          <p:cNvSpPr/>
          <p:nvPr/>
        </p:nvSpPr>
        <p:spPr>
          <a:xfrm>
            <a:off x="0" y="1242826"/>
            <a:ext cx="10279626" cy="121340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1F84B4-A0AE-45DA-810A-AC4A15FD4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557143"/>
            <a:ext cx="98844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ponto de corte que maximiza 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acurácia é 0.8608,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porém a diferença entre a sensibilidade (0,0005) e especificidade (1) é muito grande.</a:t>
            </a:r>
          </a:p>
        </p:txBody>
      </p:sp>
    </p:spTree>
    <p:extLst>
      <p:ext uri="{BB962C8B-B14F-4D97-AF65-F5344CB8AC3E}">
        <p14:creationId xmlns:p14="http://schemas.microsoft.com/office/powerpoint/2010/main" val="3678938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37153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Espaço Reservado para Número de Slide 4">
            <a:extLst>
              <a:ext uri="{FF2B5EF4-FFF2-40B4-BE49-F238E27FC236}">
                <a16:creationId xmlns:a16="http://schemas.microsoft.com/office/drawing/2014/main" id="{9D4EEB98-DF75-48A8-B101-DA212048A1C4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Pentágono 24">
            <a:extLst>
              <a:ext uri="{FF2B5EF4-FFF2-40B4-BE49-F238E27FC236}">
                <a16:creationId xmlns:a16="http://schemas.microsoft.com/office/drawing/2014/main" id="{19DC9007-1B89-4718-A6E3-11633587DFE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936464F-DCA7-4866-88AE-01A7E57DB821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Exemplo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PONTOS DE CORTE|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2889C32-BAE0-4BDB-8B7B-5E7CAE111124}"/>
              </a:ext>
            </a:extLst>
          </p:cNvPr>
          <p:cNvSpPr/>
          <p:nvPr/>
        </p:nvSpPr>
        <p:spPr>
          <a:xfrm>
            <a:off x="0" y="1242826"/>
            <a:ext cx="10279626" cy="121340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1F84B4-A0AE-45DA-810A-AC4A15FD4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557143"/>
            <a:ext cx="98844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possível buscar o maior equilíbrio, ou seja, a menor diferença entre sensibilidade e especificidade. No exemplo, o ponto de corte é 0,1967.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DBEE3CD-D652-46BC-8B23-8A00835E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7" y="2914649"/>
            <a:ext cx="9954448" cy="12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80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4. </a:t>
            </a:r>
            <a:r>
              <a:rPr lang="pt-BR" sz="3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KS e AUC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95D06B-3327-461C-9AB6-8DA05226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3EA56B16-7453-4DAF-9383-A4CAA56E8F0F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7B73F83F-9EB2-4732-93A0-5EC6B5CE4D3C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283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13" name="Google Shape;62;p13">
            <a:extLst>
              <a:ext uri="{FF2B5EF4-FFF2-40B4-BE49-F238E27FC236}">
                <a16:creationId xmlns:a16="http://schemas.microsoft.com/office/drawing/2014/main" id="{769FD0B3-92BE-4FA6-A8E6-D7F9EF4EAC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3717F5A6-185E-46FB-8ADB-A634A9E752CF}"/>
              </a:ext>
            </a:extLst>
          </p:cNvPr>
          <p:cNvSpPr txBox="1">
            <a:spLocks/>
          </p:cNvSpPr>
          <p:nvPr/>
        </p:nvSpPr>
        <p:spPr>
          <a:xfrm>
            <a:off x="275595" y="8844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KS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DE DESEMPENHO|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5214F25-E6D4-4043-B5AE-CDF8019EAB7B}"/>
              </a:ext>
            </a:extLst>
          </p:cNvPr>
          <p:cNvSpPr/>
          <p:nvPr/>
        </p:nvSpPr>
        <p:spPr>
          <a:xfrm>
            <a:off x="0" y="1242826"/>
            <a:ext cx="8465574" cy="130786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05226B-8275-4F3D-9985-84A361317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332909"/>
            <a:ext cx="775994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715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0"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indicador </a:t>
            </a:r>
            <a:r>
              <a:rPr lang="pt-BR" sz="16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Kolmogorov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-Smirnov (KS) reflete a máxima separação (em termos absolutos) entre as curvas acumuladas de dois grupos distintos quaisquer (virou consultor/não virou consultor ou inadimplente/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adimplente).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indicador varia entre 0 (nenhuma separação) a 1 (separação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completa).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C1C7E51-5ACA-4763-A049-76AF19833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761256"/>
              </p:ext>
            </p:extLst>
          </p:nvPr>
        </p:nvGraphicFramePr>
        <p:xfrm>
          <a:off x="395894" y="2832161"/>
          <a:ext cx="6048000" cy="3219270"/>
        </p:xfrm>
        <a:graphic>
          <a:graphicData uri="http://schemas.openxmlformats.org/drawingml/2006/table">
            <a:tbl>
              <a:tblPr/>
              <a:tblGrid>
                <a:gridCol w="1656000">
                  <a:extLst>
                    <a:ext uri="{9D8B030D-6E8A-4147-A177-3AD203B41FA5}">
                      <a16:colId xmlns:a16="http://schemas.microsoft.com/office/drawing/2014/main" val="201654583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78751625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46328323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868845949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9867243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Faixa de Probabilidade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Y =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Acumulado Y =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Y =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 Acumulado Y =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6ADB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605743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&lt;=10%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919668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10% - 20%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926629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20% - 30%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66,3%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823788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30% - 40%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77,2%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483564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40% - 50%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06508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50% - 60%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87,4%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270649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60% - 70%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11,3%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91,2%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373982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70% - 80%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65,9%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95,0%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0783659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80% - 90%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98,5%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57021"/>
                  </a:ext>
                </a:extLst>
              </a:tr>
              <a:tr h="2931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&gt; 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3434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839054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1557902-65F7-44C3-AF6C-3EE319434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02" y="3087433"/>
            <a:ext cx="4584589" cy="27556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E4381E-3E09-40C8-8FAE-1FADD4FF52BF}"/>
              </a:ext>
            </a:extLst>
          </p:cNvPr>
          <p:cNvSpPr txBox="1"/>
          <p:nvPr/>
        </p:nvSpPr>
        <p:spPr>
          <a:xfrm>
            <a:off x="8465574" y="4188249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KS = 0,53</a:t>
            </a:r>
          </a:p>
        </p:txBody>
      </p:sp>
    </p:spTree>
    <p:extLst>
      <p:ext uri="{BB962C8B-B14F-4D97-AF65-F5344CB8AC3E}">
        <p14:creationId xmlns:p14="http://schemas.microsoft.com/office/powerpoint/2010/main" val="1896761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F300797-4B89-47EC-AB42-CE96FF17DA11}"/>
              </a:ext>
            </a:extLst>
          </p:cNvPr>
          <p:cNvSpPr/>
          <p:nvPr/>
        </p:nvSpPr>
        <p:spPr>
          <a:xfrm>
            <a:off x="0" y="1268360"/>
            <a:ext cx="11149781" cy="345427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29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 KS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ESTUDO DE CASO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DISCRIMINAÇÃO BINÁRIA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7" name="CaixaDeTexto 5">
            <a:extLst>
              <a:ext uri="{FF2B5EF4-FFF2-40B4-BE49-F238E27FC236}">
                <a16:creationId xmlns:a16="http://schemas.microsoft.com/office/drawing/2014/main" id="{D57B34E5-8800-41A0-B1DA-FCE5E3B6F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40" y="1488089"/>
            <a:ext cx="10642173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b="1" dirty="0" err="1">
                <a:solidFill>
                  <a:srgbClr val="434343"/>
                </a:solidFill>
                <a:latin typeface="Open Sans" panose="020B0604020202020204"/>
              </a:rPr>
              <a:t>Kolmogorov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-Smirnov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propuseram uma metodologia para comparação das distribuições de uma variável aleatória em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duas populações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[</a:t>
            </a:r>
            <a:r>
              <a:rPr lang="pt-BR" altLang="pt-BR" sz="1600" dirty="0" err="1">
                <a:solidFill>
                  <a:srgbClr val="434343"/>
                </a:solidFill>
                <a:latin typeface="Open Sans" panose="020B0604020202020204"/>
              </a:rPr>
              <a:t>Conover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, 1999].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Sejam as populações de distribuição: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S1(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sym typeface="Symbol" panose="05050102010706020507" pitchFamily="18" charset="2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): distribuição acumulada do evento 1 nas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faixas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de probabilidades.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S0(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sym typeface="Symbol" panose="05050102010706020507" pitchFamily="18" charset="2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): distribuição acumulada do evento 0 nas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faixas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de probabilidades.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Objetivo: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comparar os valores da distribuição S1(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) com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os valores de S0(</a:t>
            </a:r>
            <a:r>
              <a:rPr lang="pt-BR" altLang="pt-BR" sz="1600" i="1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);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ou seja,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nesse caso, a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estatística KS será: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           KS = </a:t>
            </a:r>
            <a:r>
              <a:rPr lang="pt-BR" altLang="pt-BR" sz="1600" dirty="0" err="1">
                <a:solidFill>
                  <a:srgbClr val="434343"/>
                </a:solidFill>
                <a:latin typeface="Open Sans" panose="020B0604020202020204"/>
              </a:rPr>
              <a:t>max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600" baseline="-34000" dirty="0">
                <a:solidFill>
                  <a:srgbClr val="434343"/>
                </a:solidFill>
                <a:latin typeface="Open Sans" panose="020B0604020202020204"/>
              </a:rPr>
              <a:t>1≤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pt-BR" altLang="pt-BR" sz="1600" i="1" baseline="-36000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 baseline="-34000" dirty="0">
                <a:solidFill>
                  <a:srgbClr val="434343"/>
                </a:solidFill>
                <a:latin typeface="Open Sans" panose="020B0604020202020204"/>
              </a:rPr>
              <a:t> ≤ q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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S1(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)  - S0(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)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,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em que </a:t>
            </a:r>
            <a:r>
              <a:rPr lang="pt-BR" altLang="pt-BR" sz="1600" i="1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  <a:cs typeface="Times New Roman" panose="02020603050405020304" pitchFamily="18" charset="0"/>
                <a:sym typeface="Symbol" panose="05050102010706020507" pitchFamily="18" charset="2"/>
              </a:rPr>
              <a:t> é o índice que percorre as faixas de probabilidades de 1 a q.</a:t>
            </a: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1CC78BE6-1472-4CD8-AE3E-AC2DD4E737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096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B326335-5227-427C-BA40-635970456B4C}"/>
              </a:ext>
            </a:extLst>
          </p:cNvPr>
          <p:cNvGrpSpPr/>
          <p:nvPr/>
        </p:nvGrpSpPr>
        <p:grpSpPr>
          <a:xfrm>
            <a:off x="3922644" y="2041859"/>
            <a:ext cx="8269356" cy="2225719"/>
            <a:chOff x="8497038" y="155404"/>
            <a:chExt cx="2827606" cy="2308431"/>
          </a:xfrm>
        </p:grpSpPr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1730CC36-686C-4C7F-8A4B-09B5B2A92A5D}"/>
                </a:ext>
              </a:extLst>
            </p:cNvPr>
            <p:cNvSpPr/>
            <p:nvPr/>
          </p:nvSpPr>
          <p:spPr>
            <a:xfrm>
              <a:off x="8497038" y="155404"/>
              <a:ext cx="2827606" cy="2308431"/>
            </a:xfrm>
            <a:prstGeom prst="rect">
              <a:avLst/>
            </a:prstGeom>
            <a:gradFill>
              <a:gsLst>
                <a:gs pos="0">
                  <a:srgbClr val="6ADBD9"/>
                </a:gs>
                <a:gs pos="50000">
                  <a:srgbClr val="6ADBD9"/>
                </a:gs>
                <a:gs pos="100000">
                  <a:srgbClr val="66CC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Google Shape;62;p13">
              <a:extLst>
                <a:ext uri="{FF2B5EF4-FFF2-40B4-BE49-F238E27FC236}">
                  <a16:creationId xmlns:a16="http://schemas.microsoft.com/office/drawing/2014/main" id="{93728973-5C09-41ED-BB8B-CB7A4C1BB138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554302" y="942454"/>
              <a:ext cx="749614" cy="1478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8BD244A-99A5-4166-BB2E-872248AB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859"/>
            <a:ext cx="3922644" cy="2225719"/>
          </a:xfrm>
          <a:prstGeom prst="rect">
            <a:avLst/>
          </a:prstGeom>
        </p:spPr>
      </p:pic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3594DE52-7C66-4B4A-A0A2-6A19C13FEDE7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/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NOSSOS DIFERENCIAIS | </a:t>
            </a:r>
            <a:r>
              <a:rPr lang="en-US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QUEM SOMOS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529390" y="379620"/>
            <a:ext cx="27498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E6AC35E-F5CD-4DE0-827C-0FB13EBFBD14}"/>
              </a:ext>
            </a:extLst>
          </p:cNvPr>
          <p:cNvSpPr/>
          <p:nvPr/>
        </p:nvSpPr>
        <p:spPr>
          <a:xfrm>
            <a:off x="277200" y="1133233"/>
            <a:ext cx="11111236" cy="5847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600" dirty="0">
                <a:solidFill>
                  <a:srgbClr val="434343"/>
                </a:solidFill>
                <a:latin typeface="Open Sans"/>
              </a:rPr>
              <a:t>O </a:t>
            </a:r>
            <a:r>
              <a:rPr lang="pt-BR" sz="1600" b="1" dirty="0">
                <a:solidFill>
                  <a:srgbClr val="434343"/>
                </a:solidFill>
                <a:latin typeface="Open Sans"/>
              </a:rPr>
              <a:t>Laboratório de Análise de Dados 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– LABDATA é um Centro de Excelência que atua nas áreas de ensino, pesquisa e consultoria em análise de informação utilizando técnicas de</a:t>
            </a:r>
            <a:r>
              <a:rPr lang="pt-BR" sz="1600" i="1" dirty="0">
                <a:solidFill>
                  <a:srgbClr val="434343"/>
                </a:solidFill>
                <a:latin typeface="Open Sans"/>
              </a:rPr>
              <a:t> </a:t>
            </a:r>
            <a:r>
              <a:rPr lang="pt-BR" sz="1600" b="1" i="1" dirty="0">
                <a:solidFill>
                  <a:srgbClr val="434343"/>
                </a:solidFill>
                <a:latin typeface="Open Sans"/>
              </a:rPr>
              <a:t>Big Data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, </a:t>
            </a:r>
            <a:r>
              <a:rPr lang="pt-BR" sz="1600" b="1" i="1" dirty="0">
                <a:solidFill>
                  <a:srgbClr val="434343"/>
                </a:solidFill>
                <a:latin typeface="Open Sans"/>
              </a:rPr>
              <a:t>Analytics</a:t>
            </a:r>
            <a:r>
              <a:rPr lang="pt-BR" sz="1600" dirty="0">
                <a:solidFill>
                  <a:srgbClr val="434343"/>
                </a:solidFill>
                <a:latin typeface="Open Sans"/>
              </a:rPr>
              <a:t> e </a:t>
            </a:r>
            <a:r>
              <a:rPr lang="pt-BR" sz="1600" b="1">
                <a:solidFill>
                  <a:srgbClr val="434343"/>
                </a:solidFill>
                <a:latin typeface="Open Sans"/>
              </a:rPr>
              <a:t>Inteligência Artificial</a:t>
            </a:r>
            <a:r>
              <a:rPr lang="pt-BR" sz="1600">
                <a:solidFill>
                  <a:srgbClr val="434343"/>
                </a:solidFill>
                <a:latin typeface="Open Sans"/>
              </a:rPr>
              <a:t>.</a:t>
            </a:r>
            <a:endParaRPr lang="pt-BR" sz="1600" dirty="0">
              <a:solidFill>
                <a:srgbClr val="434343"/>
              </a:solidFill>
              <a:latin typeface="Open San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6617E68-F0F6-48FE-A55D-F9EC9C7C4A68}"/>
              </a:ext>
            </a:extLst>
          </p:cNvPr>
          <p:cNvSpPr/>
          <p:nvPr/>
        </p:nvSpPr>
        <p:spPr>
          <a:xfrm>
            <a:off x="4183253" y="2058001"/>
            <a:ext cx="6576910" cy="19142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endParaRPr lang="pt-BR" sz="16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O LABDATA é um dos pioneiros no lançamento dos cursos de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Big Data</a:t>
            </a:r>
            <a:r>
              <a:rPr lang="pt-BR" sz="1400" dirty="0">
                <a:solidFill>
                  <a:srgbClr val="434343"/>
                </a:solidFill>
                <a:latin typeface="Open Sans"/>
              </a:rPr>
              <a:t> 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Analytics</a:t>
            </a:r>
            <a:r>
              <a:rPr lang="pt-BR" sz="1400" dirty="0">
                <a:solidFill>
                  <a:srgbClr val="434343"/>
                </a:solidFill>
                <a:latin typeface="Open Sans"/>
              </a:rPr>
              <a:t> no Brasil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Os diretores foram professores de grandes especialistas do mercado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+10 anos de atuação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+1000 alunos formados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E65FD9F-8F76-43BA-8557-A4FB2FF807A0}"/>
              </a:ext>
            </a:extLst>
          </p:cNvPr>
          <p:cNvSpPr/>
          <p:nvPr/>
        </p:nvSpPr>
        <p:spPr>
          <a:xfrm>
            <a:off x="277200" y="4729518"/>
            <a:ext cx="5911278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Docentes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Sólida formação acadêmica: doutores e mestres em sua maioria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Larga experiência de mercado na resolução de </a:t>
            </a:r>
            <a:r>
              <a:rPr lang="pt-BR" sz="1400" i="1" dirty="0">
                <a:solidFill>
                  <a:srgbClr val="434343"/>
                </a:solidFill>
                <a:latin typeface="Open Sans"/>
              </a:rPr>
              <a:t>cases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Participação em Congressos Nacionais e Internacionais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Professor assistente que acompanha o aluno durante todo o curso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FBA2617-50B4-4B29-A45B-1A84CECD9002}"/>
              </a:ext>
            </a:extLst>
          </p:cNvPr>
          <p:cNvSpPr/>
          <p:nvPr/>
        </p:nvSpPr>
        <p:spPr>
          <a:xfrm>
            <a:off x="6188478" y="4748491"/>
            <a:ext cx="5615895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pt-BR" sz="1400" b="1" dirty="0">
                <a:solidFill>
                  <a:srgbClr val="434343"/>
                </a:solidFill>
                <a:latin typeface="Open Sans" panose="020B0604020202020204" charset="0"/>
              </a:rPr>
              <a:t>Estrutura</a:t>
            </a:r>
          </a:p>
          <a:p>
            <a:endParaRPr lang="pt-BR" sz="1400" b="1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100% das aulas realizadas em laboratórios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Computadores para uso individual durante as aulas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 panose="020B0604020202020204" charset="0"/>
              </a:rPr>
              <a:t>5 laboratórios de alta qualidade (investimento +R$2MM)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400" dirty="0">
                <a:solidFill>
                  <a:srgbClr val="434343"/>
                </a:solidFill>
                <a:latin typeface="Open Sans"/>
              </a:rPr>
              <a:t>2 Unidades próximas a estação de metrô (com estacionamento)</a:t>
            </a:r>
            <a:endParaRPr lang="pt-BR" sz="2000" dirty="0">
              <a:latin typeface="Open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F2B56F-5999-492A-95F2-47D5EAF90F6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333941" y="6368075"/>
            <a:ext cx="1705361" cy="34167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8A62BC5-2CD5-4BB8-8CB4-FD2F47EECE35}"/>
              </a:ext>
            </a:extLst>
          </p:cNvPr>
          <p:cNvSpPr/>
          <p:nvPr/>
        </p:nvSpPr>
        <p:spPr>
          <a:xfrm>
            <a:off x="-12119" y="3990579"/>
            <a:ext cx="19784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Profª</a:t>
            </a:r>
            <a:r>
              <a:rPr lang="pt-BR" sz="1100" dirty="0">
                <a:solidFill>
                  <a:schemeClr val="bg1"/>
                </a:solidFill>
                <a:latin typeface="Open Sans" panose="020B0604020202020204" charset="0"/>
              </a:rPr>
              <a:t> </a:t>
            </a:r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Dr</a:t>
            </a:r>
            <a:r>
              <a:rPr lang="pt-BR" sz="1100" dirty="0">
                <a:solidFill>
                  <a:schemeClr val="bg1"/>
                </a:solidFill>
                <a:latin typeface="Open Sans" panose="020B0604020202020204" charset="0"/>
              </a:rPr>
              <a:t>ª Alessandra </a:t>
            </a:r>
            <a:r>
              <a:rPr lang="pt-BR" sz="1100" dirty="0" err="1">
                <a:solidFill>
                  <a:schemeClr val="bg1"/>
                </a:solidFill>
                <a:latin typeface="Open Sans" panose="020B0604020202020204" charset="0"/>
              </a:rPr>
              <a:t>Montini</a:t>
            </a:r>
            <a:endParaRPr lang="pt-BR" sz="1100" dirty="0"/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D32C2866-A3F4-49B3-BEB5-66ECDACDB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5" y="6356349"/>
            <a:ext cx="966083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                                            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DDDDDD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LABDATA.FIA.COM.BR 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716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30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Estatística KS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ESTUDO DE CASO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DISCRIMINAÇÃO BINÁRIA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0E21E6C9-C98B-465C-8871-1F648BD6CA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39893" y="4130959"/>
            <a:ext cx="0" cy="1828800"/>
          </a:xfrm>
          <a:prstGeom prst="line">
            <a:avLst/>
          </a:prstGeom>
          <a:noFill/>
          <a:ln w="9525">
            <a:solidFill>
              <a:srgbClr val="43434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>
              <a:solidFill>
                <a:srgbClr val="434343"/>
              </a:solidFill>
            </a:endParaRP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745D5C1F-4FCE-4CB6-9F4A-8F593A21BC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893" y="5959759"/>
            <a:ext cx="2216150" cy="0"/>
          </a:xfrm>
          <a:prstGeom prst="line">
            <a:avLst/>
          </a:prstGeom>
          <a:noFill/>
          <a:ln w="9525">
            <a:solidFill>
              <a:srgbClr val="43434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>
              <a:solidFill>
                <a:srgbClr val="434343"/>
              </a:solidFill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587E4910-1E02-47AA-A20C-8E42A96EE3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9893" y="4435759"/>
            <a:ext cx="2165350" cy="0"/>
          </a:xfrm>
          <a:prstGeom prst="line">
            <a:avLst/>
          </a:prstGeom>
          <a:noFill/>
          <a:ln w="9525">
            <a:solidFill>
              <a:srgbClr val="43434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>
              <a:solidFill>
                <a:srgbClr val="434343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9821A57D-8D3A-4F92-8F71-718B826B4341}"/>
              </a:ext>
            </a:extLst>
          </p:cNvPr>
          <p:cNvSpPr>
            <a:spLocks/>
          </p:cNvSpPr>
          <p:nvPr/>
        </p:nvSpPr>
        <p:spPr bwMode="auto">
          <a:xfrm>
            <a:off x="6303406" y="4465255"/>
            <a:ext cx="1795462" cy="1447800"/>
          </a:xfrm>
          <a:custGeom>
            <a:avLst/>
            <a:gdLst>
              <a:gd name="T0" fmla="*/ 0 w 1728"/>
              <a:gd name="T1" fmla="*/ 2147483646 h 864"/>
              <a:gd name="T2" fmla="*/ 2147483646 w 1728"/>
              <a:gd name="T3" fmla="*/ 2147483646 h 864"/>
              <a:gd name="T4" fmla="*/ 2147483646 w 1728"/>
              <a:gd name="T5" fmla="*/ 2147483646 h 864"/>
              <a:gd name="T6" fmla="*/ 2147483646 w 1728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  <a:gd name="T12" fmla="*/ 0 w 1728"/>
              <a:gd name="T13" fmla="*/ 0 h 864"/>
              <a:gd name="T14" fmla="*/ 1728 w 1728"/>
              <a:gd name="T15" fmla="*/ 864 h 8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28" h="864">
                <a:moveTo>
                  <a:pt x="0" y="864"/>
                </a:moveTo>
                <a:cubicBezTo>
                  <a:pt x="156" y="852"/>
                  <a:pt x="312" y="840"/>
                  <a:pt x="432" y="720"/>
                </a:cubicBezTo>
                <a:cubicBezTo>
                  <a:pt x="552" y="600"/>
                  <a:pt x="504" y="264"/>
                  <a:pt x="720" y="144"/>
                </a:cubicBezTo>
                <a:cubicBezTo>
                  <a:pt x="936" y="24"/>
                  <a:pt x="1560" y="24"/>
                  <a:pt x="1728" y="0"/>
                </a:cubicBezTo>
              </a:path>
            </a:pathLst>
          </a:custGeom>
          <a:noFill/>
          <a:ln w="9525">
            <a:solidFill>
              <a:srgbClr val="02BAB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 dirty="0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3B14DD39-6204-46DD-A22A-CEBA30A7762A}"/>
              </a:ext>
            </a:extLst>
          </p:cNvPr>
          <p:cNvSpPr>
            <a:spLocks/>
          </p:cNvSpPr>
          <p:nvPr/>
        </p:nvSpPr>
        <p:spPr bwMode="auto">
          <a:xfrm>
            <a:off x="6227207" y="4461159"/>
            <a:ext cx="1901825" cy="1498600"/>
          </a:xfrm>
          <a:custGeom>
            <a:avLst/>
            <a:gdLst>
              <a:gd name="T0" fmla="*/ 0 w 1488"/>
              <a:gd name="T1" fmla="*/ 2147483646 h 992"/>
              <a:gd name="T2" fmla="*/ 2147483646 w 1488"/>
              <a:gd name="T3" fmla="*/ 2147483646 h 992"/>
              <a:gd name="T4" fmla="*/ 2147483646 w 1488"/>
              <a:gd name="T5" fmla="*/ 2147483646 h 992"/>
              <a:gd name="T6" fmla="*/ 2147483646 w 1488"/>
              <a:gd name="T7" fmla="*/ 0 h 992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992"/>
              <a:gd name="T14" fmla="*/ 1488 w 1488"/>
              <a:gd name="T15" fmla="*/ 992 h 9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992">
                <a:moveTo>
                  <a:pt x="0" y="960"/>
                </a:moveTo>
                <a:cubicBezTo>
                  <a:pt x="252" y="976"/>
                  <a:pt x="504" y="992"/>
                  <a:pt x="672" y="864"/>
                </a:cubicBezTo>
                <a:cubicBezTo>
                  <a:pt x="840" y="736"/>
                  <a:pt x="872" y="336"/>
                  <a:pt x="1008" y="192"/>
                </a:cubicBezTo>
                <a:cubicBezTo>
                  <a:pt x="1144" y="48"/>
                  <a:pt x="1316" y="24"/>
                  <a:pt x="1488" y="0"/>
                </a:cubicBezTo>
              </a:path>
            </a:pathLst>
          </a:custGeom>
          <a:noFill/>
          <a:ln w="9525">
            <a:solidFill>
              <a:srgbClr val="DB88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19" name="Line 11">
            <a:extLst>
              <a:ext uri="{FF2B5EF4-FFF2-40B4-BE49-F238E27FC236}">
                <a16:creationId xmlns:a16="http://schemas.microsoft.com/office/drawing/2014/main" id="{80360A7A-DFB1-4F9E-BC17-384778DCE7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36842" y="4661361"/>
            <a:ext cx="22989" cy="1055049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pt-BR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E0090707-A123-4682-8A0F-145DFB790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4843" y="5959760"/>
            <a:ext cx="1824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pt-BR" altLang="pt-BR" sz="1200" dirty="0">
                <a:solidFill>
                  <a:srgbClr val="434343"/>
                </a:solidFill>
                <a:latin typeface="Open Sans" panose="020B0604020202020204"/>
              </a:rPr>
              <a:t>Faixa probabilidade </a:t>
            </a: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FACF94B4-DA78-4F51-8D30-3AC5AA615BD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339792" y="4807985"/>
            <a:ext cx="1600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pt-BR" altLang="pt-BR" sz="1200" dirty="0" err="1">
                <a:solidFill>
                  <a:srgbClr val="434343"/>
                </a:solidFill>
                <a:latin typeface="Open Sans" panose="020B0604020202020204"/>
              </a:rPr>
              <a:t>Dist</a:t>
            </a:r>
            <a:r>
              <a:rPr kumimoji="1" lang="pt-BR" altLang="pt-BR" sz="1200" dirty="0">
                <a:solidFill>
                  <a:srgbClr val="434343"/>
                </a:solidFill>
                <a:latin typeface="Open Sans" panose="020B0604020202020204"/>
              </a:rPr>
              <a:t>. Acumulada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pt-BR" altLang="pt-BR" sz="1200" dirty="0">
                <a:solidFill>
                  <a:srgbClr val="434343"/>
                </a:solidFill>
                <a:latin typeface="Open Sans" panose="020B0604020202020204"/>
              </a:rPr>
              <a:t>                 </a:t>
            </a:r>
          </a:p>
        </p:txBody>
      </p:sp>
      <p:graphicFrame>
        <p:nvGraphicFramePr>
          <p:cNvPr id="23" name="Object 2">
            <a:extLst>
              <a:ext uri="{FF2B5EF4-FFF2-40B4-BE49-F238E27FC236}">
                <a16:creationId xmlns:a16="http://schemas.microsoft.com/office/drawing/2014/main" id="{1D8D1EA6-EF7B-4AA4-A851-EA9525C78F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7075" y="995363"/>
          <a:ext cx="3260725" cy="501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257283" imgH="3429047" progId="Excel.Sheet.8">
                  <p:embed/>
                </p:oleObj>
              </mc:Choice>
              <mc:Fallback>
                <p:oleObj name="Worksheet" r:id="rId3" imgW="2257283" imgH="3429047" progId="Excel.Sheet.8">
                  <p:embed/>
                  <p:pic>
                    <p:nvPicPr>
                      <p:cNvPr id="23" name="Object 2">
                        <a:extLst>
                          <a:ext uri="{FF2B5EF4-FFF2-40B4-BE49-F238E27FC236}">
                            <a16:creationId xmlns:a16="http://schemas.microsoft.com/office/drawing/2014/main" id="{1D8D1EA6-EF7B-4AA4-A851-EA9525C78F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995363"/>
                        <a:ext cx="3260725" cy="501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29">
            <a:extLst>
              <a:ext uri="{FF2B5EF4-FFF2-40B4-BE49-F238E27FC236}">
                <a16:creationId xmlns:a16="http://schemas.microsoft.com/office/drawing/2014/main" id="{F2A6E0D6-10D7-4481-9C61-C01799BE78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2096" y="5135846"/>
            <a:ext cx="381000" cy="0"/>
          </a:xfrm>
          <a:prstGeom prst="line">
            <a:avLst/>
          </a:prstGeom>
          <a:noFill/>
          <a:ln w="9525">
            <a:solidFill>
              <a:srgbClr val="02BAB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A14B865-FDAC-4A12-AFEC-D9CA05B11309}"/>
              </a:ext>
            </a:extLst>
          </p:cNvPr>
          <p:cNvSpPr/>
          <p:nvPr/>
        </p:nvSpPr>
        <p:spPr>
          <a:xfrm>
            <a:off x="7289243" y="5019959"/>
            <a:ext cx="1295400" cy="2540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pt-BR" sz="1050" dirty="0">
                <a:solidFill>
                  <a:srgbClr val="DB887F"/>
                </a:solidFill>
                <a:latin typeface="Bookman Old Style" pitchFamily="18" charset="0"/>
                <a:cs typeface="Arial" charset="0"/>
              </a:rPr>
              <a:t>Grupo 0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D95F54C-3FF2-4686-81B3-32AF28EDC718}"/>
              </a:ext>
            </a:extLst>
          </p:cNvPr>
          <p:cNvSpPr/>
          <p:nvPr/>
        </p:nvSpPr>
        <p:spPr>
          <a:xfrm>
            <a:off x="6222443" y="4938997"/>
            <a:ext cx="1295400" cy="25876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pt-BR" sz="1050" dirty="0">
                <a:solidFill>
                  <a:srgbClr val="02BAB1"/>
                </a:solidFill>
                <a:latin typeface="Bookman Old Style" pitchFamily="18" charset="0"/>
                <a:cs typeface="Arial" charset="0"/>
              </a:rPr>
              <a:t>Grupo 1</a:t>
            </a:r>
          </a:p>
        </p:txBody>
      </p:sp>
      <p:sp>
        <p:nvSpPr>
          <p:cNvPr id="30" name="Retângulo de cantos arredondados 18">
            <a:extLst>
              <a:ext uri="{FF2B5EF4-FFF2-40B4-BE49-F238E27FC236}">
                <a16:creationId xmlns:a16="http://schemas.microsoft.com/office/drawing/2014/main" id="{83170FA0-3E66-41DD-8B6C-8D6BEE6BE875}"/>
              </a:ext>
            </a:extLst>
          </p:cNvPr>
          <p:cNvSpPr/>
          <p:nvPr/>
        </p:nvSpPr>
        <p:spPr bwMode="auto">
          <a:xfrm>
            <a:off x="3374110" y="5019959"/>
            <a:ext cx="595312" cy="23177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r>
              <a:rPr lang="pt-BR" dirty="0">
                <a:cs typeface="Arial" charset="0"/>
              </a:rPr>
              <a:t>                    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5CF8299-FE9B-415C-B476-02F038441DCB}"/>
              </a:ext>
            </a:extLst>
          </p:cNvPr>
          <p:cNvSpPr/>
          <p:nvPr/>
        </p:nvSpPr>
        <p:spPr>
          <a:xfrm>
            <a:off x="7289243" y="1018572"/>
            <a:ext cx="4910043" cy="1192354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50000"/>
              </a:spcBef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Para cada faixa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de score,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é calculada a diferença absoluta da distribuição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acumulada do grupo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0 </a:t>
            </a:r>
            <a:r>
              <a:rPr lang="pt-BR" altLang="pt-BR" sz="1600">
                <a:solidFill>
                  <a:srgbClr val="434343"/>
                </a:solidFill>
                <a:latin typeface="Open Sans" panose="020B0604020202020204"/>
              </a:rPr>
              <a:t>e do grupo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1.</a:t>
            </a:r>
            <a:endParaRPr lang="en-US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D5F6A2-FAA4-4E6D-B194-A67EAF12476D}"/>
              </a:ext>
            </a:extLst>
          </p:cNvPr>
          <p:cNvSpPr/>
          <p:nvPr/>
        </p:nvSpPr>
        <p:spPr>
          <a:xfrm>
            <a:off x="4577986" y="474682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pt-BR" altLang="pt-BR" sz="1200" dirty="0">
                <a:solidFill>
                  <a:srgbClr val="02BAB1"/>
                </a:solidFill>
                <a:latin typeface="Open Sans" panose="020B0604020202020204"/>
              </a:rPr>
              <a:t>O máximo da </a:t>
            </a:r>
          </a:p>
          <a:p>
            <a:pPr>
              <a:spcBef>
                <a:spcPct val="0"/>
              </a:spcBef>
            </a:pPr>
            <a:r>
              <a:rPr lang="pt-BR" altLang="pt-BR" sz="1200" dirty="0">
                <a:solidFill>
                  <a:srgbClr val="02BAB1"/>
                </a:solidFill>
                <a:latin typeface="Open Sans" panose="020B0604020202020204"/>
              </a:rPr>
              <a:t>diferença</a:t>
            </a:r>
          </a:p>
          <a:p>
            <a:pPr>
              <a:spcBef>
                <a:spcPct val="0"/>
              </a:spcBef>
            </a:pPr>
            <a:r>
              <a:rPr lang="pt-BR" altLang="pt-BR" sz="1200" dirty="0">
                <a:solidFill>
                  <a:srgbClr val="02BAB1"/>
                </a:solidFill>
                <a:latin typeface="Open Sans" panose="020B0604020202020204"/>
              </a:rPr>
              <a:t>será o KS do </a:t>
            </a:r>
          </a:p>
          <a:p>
            <a:pPr>
              <a:spcBef>
                <a:spcPct val="0"/>
              </a:spcBef>
            </a:pPr>
            <a:r>
              <a:rPr lang="pt-BR" altLang="pt-BR" sz="1200" dirty="0">
                <a:solidFill>
                  <a:srgbClr val="02BAB1"/>
                </a:solidFill>
                <a:latin typeface="Open Sans" panose="020B0604020202020204"/>
              </a:rPr>
              <a:t>modelo.</a:t>
            </a:r>
            <a:endParaRPr lang="en-US" altLang="pt-BR" sz="1200" dirty="0">
              <a:solidFill>
                <a:srgbClr val="02BAB1"/>
              </a:solidFill>
              <a:latin typeface="Open Sans" panose="020B0604020202020204"/>
            </a:endParaRPr>
          </a:p>
        </p:txBody>
      </p:sp>
      <p:pic>
        <p:nvPicPr>
          <p:cNvPr id="3" name="Google Shape;62;p13">
            <a:extLst>
              <a:ext uri="{FF2B5EF4-FFF2-40B4-BE49-F238E27FC236}">
                <a16:creationId xmlns:a16="http://schemas.microsoft.com/office/drawing/2014/main" id="{F8BDBE01-5473-4B6D-A303-E54A34D56E2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320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31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Curva ROC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ESTUDO DE CASO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DISCRIMINAÇÃO BINÁRIA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2602838" y="1656456"/>
            <a:ext cx="9589161" cy="298481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selective focus photography of arrow target">
            <a:extLst>
              <a:ext uri="{FF2B5EF4-FFF2-40B4-BE49-F238E27FC236}">
                <a16:creationId xmlns:a16="http://schemas.microsoft.com/office/drawing/2014/main" id="{8A52D9C8-66AC-4903-8450-8511E21E4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4" b="9462"/>
          <a:stretch/>
        </p:blipFill>
        <p:spPr bwMode="auto">
          <a:xfrm>
            <a:off x="0" y="1656457"/>
            <a:ext cx="2602838" cy="298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5">
            <a:extLst>
              <a:ext uri="{FF2B5EF4-FFF2-40B4-BE49-F238E27FC236}">
                <a16:creationId xmlns:a16="http://schemas.microsoft.com/office/drawing/2014/main" id="{5E6AFDEB-3FA0-410D-B0B8-9E31A903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79" y="1768637"/>
            <a:ext cx="920027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análise ROC 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(</a:t>
            </a:r>
            <a:r>
              <a:rPr lang="en-US" altLang="pt-BR" sz="1600" i="1" dirty="0" err="1">
                <a:solidFill>
                  <a:srgbClr val="434343"/>
                </a:solidFill>
                <a:latin typeface="Open Sans" panose="020B0604020202020204"/>
              </a:rPr>
              <a:t>Reciever</a:t>
            </a:r>
            <a:r>
              <a:rPr lang="en-US" altLang="pt-BR" sz="1600" i="1" dirty="0">
                <a:solidFill>
                  <a:srgbClr val="434343"/>
                </a:solidFill>
                <a:latin typeface="Open Sans" panose="020B0604020202020204"/>
              </a:rPr>
              <a:t> Operating Curve</a:t>
            </a:r>
            <a:r>
              <a:rPr lang="en-US" altLang="pt-BR" sz="1600" dirty="0">
                <a:solidFill>
                  <a:srgbClr val="434343"/>
                </a:solidFill>
                <a:latin typeface="Open Sans" panose="020B0604020202020204"/>
              </a:rPr>
              <a:t>)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foi desenvolvida entre 1950 e 1960 para avaliar a detecção de sinais em radar e na psicologia sensorial.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O maior problema da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Sensibilidade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e da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Especificidade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é que estas medidas dependem de um valor de corte, o qual é, às vezes, definido arbitrariamente.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Assim, mudando o critério, pode-se aumentar a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Sensibilidade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 com o consequente detrimento da 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Especificidade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, ou vice-versa. 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A curva ROC permite estudar a probabilidade do verdadeiro-positivo (Sensibilidade) em função do falso-positivo (1 - Especificidade) para diferentes valores de corte.</a:t>
            </a:r>
          </a:p>
          <a:p>
            <a:pPr marL="285750" indent="-2857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pt-BR" altLang="pt-BR" sz="16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C94AEA3C-DB00-4B35-AD3B-4A3AE2D08F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39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7F300797-4B89-47EC-AB42-CE96FF17DA11}"/>
              </a:ext>
            </a:extLst>
          </p:cNvPr>
          <p:cNvSpPr/>
          <p:nvPr/>
        </p:nvSpPr>
        <p:spPr>
          <a:xfrm>
            <a:off x="0" y="1135626"/>
            <a:ext cx="9589161" cy="561271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32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Curva ROC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ESTUDO DE CASO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ALGORITMOS DE DISCRIMINAÇÃO BINÁRIA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3" name="Imagem 3" descr="ROC1.png">
            <a:extLst>
              <a:ext uri="{FF2B5EF4-FFF2-40B4-BE49-F238E27FC236}">
                <a16:creationId xmlns:a16="http://schemas.microsoft.com/office/drawing/2014/main" id="{B452DCED-006C-4F27-974D-7D862EF2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1866649"/>
            <a:ext cx="59467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tângulo 6">
            <a:extLst>
              <a:ext uri="{FF2B5EF4-FFF2-40B4-BE49-F238E27FC236}">
                <a16:creationId xmlns:a16="http://schemas.microsoft.com/office/drawing/2014/main" id="{67C4C786-D655-4C0A-B169-703248FF4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96" y="1272828"/>
            <a:ext cx="8458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Gráfico bidimensional: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Sensibilidade 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x </a:t>
            </a:r>
            <a:r>
              <a:rPr lang="pt-BR" altLang="pt-BR" sz="1600" b="1" dirty="0">
                <a:solidFill>
                  <a:srgbClr val="434343"/>
                </a:solidFill>
                <a:latin typeface="Open Sans" panose="020B0604020202020204"/>
              </a:rPr>
              <a:t>1 – Especificidade</a:t>
            </a:r>
            <a:r>
              <a:rPr lang="pt-BR" altLang="pt-BR" sz="16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</p:txBody>
      </p:sp>
      <p:pic>
        <p:nvPicPr>
          <p:cNvPr id="2" name="Google Shape;62;p13">
            <a:extLst>
              <a:ext uri="{FF2B5EF4-FFF2-40B4-BE49-F238E27FC236}">
                <a16:creationId xmlns:a16="http://schemas.microsoft.com/office/drawing/2014/main" id="{472C9F56-C41C-4689-B587-77F5298570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164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326855"/>
              </p:ext>
            </p:extLst>
          </p:nvPr>
        </p:nvGraphicFramePr>
        <p:xfrm>
          <a:off x="153953" y="2418352"/>
          <a:ext cx="10391144" cy="36576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KS e a curva ROC do modelo final.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1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5. </a:t>
            </a:r>
            <a:r>
              <a:rPr lang="pt-BR" sz="3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95D06B-3327-461C-9AB6-8DA05226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4" name="Espaço Reservado para Número de Slide 4">
            <a:extLst>
              <a:ext uri="{FF2B5EF4-FFF2-40B4-BE49-F238E27FC236}">
                <a16:creationId xmlns:a16="http://schemas.microsoft.com/office/drawing/2014/main" id="{F3492397-475B-4DC7-B08A-CF452766935C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Pentágono 4">
            <a:extLst>
              <a:ext uri="{FF2B5EF4-FFF2-40B4-BE49-F238E27FC236}">
                <a16:creationId xmlns:a16="http://schemas.microsoft.com/office/drawing/2014/main" id="{62C0A459-965A-41CF-B4E7-EB8B2003DBAB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524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5111"/>
            <a:ext cx="11089821" cy="953855"/>
          </a:xfrm>
          <a:prstGeom prst="rect">
            <a:avLst/>
          </a:prstGeom>
          <a:solidFill>
            <a:srgbClr val="6A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77200" y="1501557"/>
            <a:ext cx="9072181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ct val="50000"/>
              </a:spcBef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diretor de retenção ao cliente de uma Telecom deseja criar um modelo para calcular a probabilidade de cancelamento para decisão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retenção ativa.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Cancelamento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Espaço Reservado para Data 5">
            <a:extLst>
              <a:ext uri="{FF2B5EF4-FFF2-40B4-BE49-F238E27FC236}">
                <a16:creationId xmlns:a16="http://schemas.microsoft.com/office/drawing/2014/main" id="{F696D946-C45A-4D27-BEFC-DA0AAFC07D7F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CA8738-70D0-4CA6-B1B6-871C79ACB6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0" y="1324038"/>
            <a:ext cx="1354618" cy="955993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53C6267-0F3C-4447-86F6-6BA647E83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89841"/>
              </p:ext>
            </p:extLst>
          </p:nvPr>
        </p:nvGraphicFramePr>
        <p:xfrm>
          <a:off x="153953" y="2418352"/>
          <a:ext cx="10391144" cy="182880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Calcule o IV </a:t>
                      </a:r>
                      <a:r>
                        <a:rPr lang="pt-BR" sz="16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das variáveis. 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Quais variáveis possuem maior IV?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Verifique se há </a:t>
                      </a:r>
                      <a:r>
                        <a:rPr lang="pt-BR" sz="16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multicolinearidade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 modelo final por meio do VIF.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ponto de corte que maximiza a acurácia e que minimiza a diferença entre sensibilidade e especificidade.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KS e a curva ROC do modelo final.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400C6B4D-E364-4CE3-8822-C06B8098D727}"/>
              </a:ext>
            </a:extLst>
          </p:cNvPr>
          <p:cNvSpPr/>
          <p:nvPr/>
        </p:nvSpPr>
        <p:spPr>
          <a:xfrm>
            <a:off x="328089" y="6070190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Arquivo Cancelamento.xlsx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24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40041"/>
            <a:ext cx="10056701" cy="1349762"/>
          </a:xfrm>
          <a:prstGeom prst="rect">
            <a:avLst/>
          </a:prstGeom>
          <a:solidFill>
            <a:srgbClr val="6A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34052" y="1467105"/>
            <a:ext cx="9778405" cy="114877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Considere os dados provenientes de um banco de varejo, referente a 5.000 propostas passadas de crédito, geradas para solicitação de um empréstimo. A base traz dados como idade, nível de instrução, tempo de experiência, tempo no endereço e renda, além da variável “</a:t>
            </a:r>
            <a:r>
              <a:rPr lang="pt-BR" sz="1600" dirty="0" err="1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classif</a:t>
            </a:r>
            <a:r>
              <a:rPr lang="pt-BR" sz="1600" dirty="0">
                <a:solidFill>
                  <a:srgbClr val="434343"/>
                </a:solidFill>
                <a:latin typeface="Open Sans" panose="020B0604020202020204"/>
                <a:ea typeface="Open Sans" panose="020B0606030504020204" pitchFamily="34" charset="0"/>
                <a:cs typeface="Open Sans" panose="020B0606030504020204" pitchFamily="34" charset="0"/>
              </a:rPr>
              <a:t>” (0=bom, 1=mau). Vamos avaliar o potencial preditivo inicial dessas variáveis para predizer se um cliente será um mau pagador.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1017831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Avaliação de risco de um empréstimo bancário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Foto profissional grátis de adquirir, alojamento, aluguel, brinquedo">
            <a:extLst>
              <a:ext uri="{FF2B5EF4-FFF2-40B4-BE49-F238E27FC236}">
                <a16:creationId xmlns:a16="http://schemas.microsoft.com/office/drawing/2014/main" id="{082A8857-6CD8-438E-A943-6D8E182FC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0" r="31394"/>
          <a:stretch/>
        </p:blipFill>
        <p:spPr bwMode="auto">
          <a:xfrm>
            <a:off x="10056701" y="1340040"/>
            <a:ext cx="2147210" cy="134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C33AB9B8-1B37-457D-80B9-D3DBA1992248}"/>
              </a:ext>
            </a:extLst>
          </p:cNvPr>
          <p:cNvSpPr/>
          <p:nvPr/>
        </p:nvSpPr>
        <p:spPr>
          <a:xfrm>
            <a:off x="322357" y="6013033"/>
            <a:ext cx="46828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</a:rPr>
              <a:t>Arquivo  CasoUso_02_Emprestimo</a:t>
            </a:r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_Bancario.xlsx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042C1A2-2C16-491E-AB81-D67B637F6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553808"/>
              </p:ext>
            </p:extLst>
          </p:nvPr>
        </p:nvGraphicFramePr>
        <p:xfrm>
          <a:off x="153953" y="2742814"/>
          <a:ext cx="10391144" cy="182880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Calcule o IV </a:t>
                      </a:r>
                      <a:r>
                        <a:rPr lang="pt-BR" sz="16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das variáveis. 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Quais variáveis possuem maior IV?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Verifique se há </a:t>
                      </a:r>
                      <a:r>
                        <a:rPr lang="pt-BR" sz="16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multicolinearidade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 modelo final por meio do VIF.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ponto de corte que maximiza a acurácia e que minimiza a diferença entre sensibilidade e especificidade.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KS e a curva ROC do modelo final.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Espaço Reservado para Data 5">
            <a:extLst>
              <a:ext uri="{FF2B5EF4-FFF2-40B4-BE49-F238E27FC236}">
                <a16:creationId xmlns:a16="http://schemas.microsoft.com/office/drawing/2014/main" id="{3B12432E-8246-4C2B-9CD0-E4AAA9DA1502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485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82535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0" y="1324267"/>
            <a:ext cx="10515600" cy="1172831"/>
          </a:xfrm>
          <a:prstGeom prst="rect">
            <a:avLst/>
          </a:prstGeom>
          <a:solidFill>
            <a:srgbClr val="6A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603050402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209326" y="1379570"/>
            <a:ext cx="9952315" cy="77740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Considere os dados de 534 profissionais, seus salários e algumas </a:t>
            </a:r>
            <a:r>
              <a:rPr lang="pt-BR" sz="160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informações sociodemográficas.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A ideia é tentar entender os fatores que mais influenciam na possibilidade do profissional ganhar um salário superior a </a:t>
            </a:r>
            <a:r>
              <a:rPr lang="pt-BR" sz="160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10 s.m.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(salários </a:t>
            </a:r>
            <a:r>
              <a:rPr lang="pt-BR" sz="160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mínimos).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A partir da análise dessa base de dados, vamos tentar entender alguns elementos em torno desse tema, com a seguinte base de dados: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9839098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Case: Fatores de influência no valor da remuneração mensal</a:t>
            </a:r>
          </a:p>
          <a:p>
            <a:r>
              <a:rPr lang="en-US" sz="12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Foto profissional grátis de alteração, borrão, calculadora, calculando">
            <a:extLst>
              <a:ext uri="{FF2B5EF4-FFF2-40B4-BE49-F238E27FC236}">
                <a16:creationId xmlns:a16="http://schemas.microsoft.com/office/drawing/2014/main" id="{95CC581D-ED32-4683-A1FE-B723041E5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261" y="1325112"/>
            <a:ext cx="1771650" cy="117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2C01D0E-3E05-4515-852F-EB8BC4555BF0}"/>
              </a:ext>
            </a:extLst>
          </p:cNvPr>
          <p:cNvSpPr/>
          <p:nvPr/>
        </p:nvSpPr>
        <p:spPr>
          <a:xfrm>
            <a:off x="328488" y="6034243"/>
            <a:ext cx="44942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</a:rPr>
              <a:t>Arquivo  CasoUso_03_Fatores_Impacto</a:t>
            </a:r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_Salario.xlsx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910C593-66DD-4A60-87E5-AC9BF9BD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347632"/>
              </p:ext>
            </p:extLst>
          </p:nvPr>
        </p:nvGraphicFramePr>
        <p:xfrm>
          <a:off x="153953" y="2742814"/>
          <a:ext cx="10391144" cy="182880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Calcule o IV </a:t>
                      </a:r>
                      <a:r>
                        <a:rPr lang="pt-BR" sz="16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das variáveis. 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Quais variáveis possuem maior IV?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Verifique se há </a:t>
                      </a:r>
                      <a:r>
                        <a:rPr lang="pt-BR" sz="16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multicolinearidade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 modelo final por meio do VIF.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ponto de corte que maximiza a acurácia e que minimiza a diferença entre sensibilidade e especificidade.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KS e a curva ROC do modelo final.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Espaço Reservado para Data 5">
            <a:extLst>
              <a:ext uri="{FF2B5EF4-FFF2-40B4-BE49-F238E27FC236}">
                <a16:creationId xmlns:a16="http://schemas.microsoft.com/office/drawing/2014/main" id="{43809341-948B-4959-833B-28C0DC1935F0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05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5105" y="4753038"/>
            <a:ext cx="2628806" cy="211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4F03C92-52B9-4D0B-984B-080657502DC4}"/>
              </a:ext>
            </a:extLst>
          </p:cNvPr>
          <p:cNvSpPr/>
          <p:nvPr/>
        </p:nvSpPr>
        <p:spPr>
          <a:xfrm>
            <a:off x="1" y="1317499"/>
            <a:ext cx="10589936" cy="1147541"/>
          </a:xfrm>
          <a:prstGeom prst="rect">
            <a:avLst/>
          </a:prstGeom>
          <a:solidFill>
            <a:srgbClr val="6A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386A462-DC41-45B2-935A-F54BBE57DCCE}"/>
              </a:ext>
            </a:extLst>
          </p:cNvPr>
          <p:cNvSpPr/>
          <p:nvPr/>
        </p:nvSpPr>
        <p:spPr>
          <a:xfrm>
            <a:off x="337932" y="1469699"/>
            <a:ext cx="9808958" cy="84314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Considere os dados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2.143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segurados do produto seguro automóvel, de uma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certa seguradora.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ideia nesse estudo é entender o que influencia o cancelamento do seguro auto e construir um modelo que explique a probabilidade de cancelamento, para estabelecer estratégias de retenção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mais efetivas.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8F53F24-6FD9-476D-92E3-8BD2682D750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8150480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</a:rPr>
              <a:t>Case: Cancelamento de seguro auto</a:t>
            </a:r>
          </a:p>
          <a:p>
            <a:r>
              <a:rPr lang="en-US" sz="120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4. </a:t>
            </a:r>
            <a:r>
              <a:rPr lang="en-US" sz="12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EXERCÍCIOS | </a:t>
            </a:r>
            <a:r>
              <a:rPr lang="pt-BR" sz="12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2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9A126750-9939-4A6E-B2DD-44E0F0FD95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8" name="Espaço Reservado para Número de Slide 4">
            <a:extLst>
              <a:ext uri="{FF2B5EF4-FFF2-40B4-BE49-F238E27FC236}">
                <a16:creationId xmlns:a16="http://schemas.microsoft.com/office/drawing/2014/main" id="{696B6CD6-0753-44DC-9D43-EF1E737726BD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Pentágono 18">
            <a:extLst>
              <a:ext uri="{FF2B5EF4-FFF2-40B4-BE49-F238E27FC236}">
                <a16:creationId xmlns:a16="http://schemas.microsoft.com/office/drawing/2014/main" id="{9BD75DE9-8623-4082-A74C-9A91D29016AE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Foto profissional grátis de adulto, ao ar livre, assento, automobilístico">
            <a:extLst>
              <a:ext uri="{FF2B5EF4-FFF2-40B4-BE49-F238E27FC236}">
                <a16:creationId xmlns:a16="http://schemas.microsoft.com/office/drawing/2014/main" id="{54144C5A-4179-4D2D-A117-EF79D3D63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7892" y="1317499"/>
            <a:ext cx="1734107" cy="11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1A7ACA-E877-45CE-AF87-14354EB9E527}"/>
              </a:ext>
            </a:extLst>
          </p:cNvPr>
          <p:cNvSpPr/>
          <p:nvPr/>
        </p:nvSpPr>
        <p:spPr>
          <a:xfrm>
            <a:off x="278296" y="6048572"/>
            <a:ext cx="4647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</a:rPr>
              <a:t>Arquivo CasoUso_04_Cancelamento_Seguro</a:t>
            </a:r>
            <a:r>
              <a:rPr lang="pt-BR" sz="1400">
                <a:solidFill>
                  <a:srgbClr val="434343"/>
                </a:solidFill>
                <a:latin typeface="Open Sans" panose="020B0606030504020204" pitchFamily="34" charset="0"/>
              </a:rPr>
              <a:t>_Auto.xlsx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B2C6E467-D742-4BE4-80E8-3E115058D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053476"/>
              </p:ext>
            </p:extLst>
          </p:nvPr>
        </p:nvGraphicFramePr>
        <p:xfrm>
          <a:off x="153953" y="2742814"/>
          <a:ext cx="10391144" cy="1828800"/>
        </p:xfrm>
        <a:graphic>
          <a:graphicData uri="http://schemas.openxmlformats.org/drawingml/2006/table">
            <a:tbl>
              <a:tblPr/>
              <a:tblGrid>
                <a:gridCol w="10391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04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lphaLcParenR"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Calcule o IV </a:t>
                      </a:r>
                      <a:r>
                        <a:rPr lang="pt-BR" sz="16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das variáveis. 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</a:rPr>
                        <a:t>Quais variáveis possuem maior IV?</a:t>
                      </a:r>
                      <a:endParaRPr lang="pt-BR" sz="1600" dirty="0">
                        <a:solidFill>
                          <a:srgbClr val="434343"/>
                        </a:solidFill>
                        <a:latin typeface="Open Sans" panose="020B0604020202020204"/>
                        <a:cs typeface="Arial" charset="0"/>
                      </a:endParaRP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00">
                <a:tc>
                  <a:txBody>
                    <a:bodyPr/>
                    <a:lstStyle/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Verifique se há </a:t>
                      </a:r>
                      <a:r>
                        <a:rPr lang="pt-BR" sz="1600" b="0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multicolinearidade</a:t>
                      </a: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no modelo final por meio do VIF.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ponto de corte que maximiza a acurácia e que minimiza a diferença entre sensibilidade e especificidade.</a:t>
                      </a:r>
                    </a:p>
                    <a:p>
                      <a:pPr marL="342900" indent="-342900" algn="l" rtl="0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pt-BR" sz="16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Obtenha o KS e a curva ROC do modelo final.</a:t>
                      </a:r>
                    </a:p>
                  </a:txBody>
                  <a:tcPr marL="232722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Espaço Reservado para Data 5">
            <a:extLst>
              <a:ext uri="{FF2B5EF4-FFF2-40B4-BE49-F238E27FC236}">
                <a16:creationId xmlns:a16="http://schemas.microsoft.com/office/drawing/2014/main" id="{86DEA6E4-D005-418E-AD18-AF013FE66A11}"/>
              </a:ext>
            </a:extLst>
          </p:cNvPr>
          <p:cNvSpPr txBox="1">
            <a:spLocks/>
          </p:cNvSpPr>
          <p:nvPr/>
        </p:nvSpPr>
        <p:spPr>
          <a:xfrm>
            <a:off x="278296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lang="pt-BR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lang="pt-BR" dirty="0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lang="pt-BR" dirty="0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err="1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lang="pt-BR">
                <a:solidFill>
                  <a:prstClr val="white">
                    <a:lumMod val="65000"/>
                  </a:prst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lang="pt-BR" dirty="0">
              <a:solidFill>
                <a:prstClr val="white">
                  <a:lumMod val="65000"/>
                </a:prst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994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20ACFDA3-108E-4C94-9BF5-50A65E08F098}"/>
              </a:ext>
            </a:extLst>
          </p:cNvPr>
          <p:cNvSpPr/>
          <p:nvPr/>
        </p:nvSpPr>
        <p:spPr>
          <a:xfrm>
            <a:off x="-1" y="1408420"/>
            <a:ext cx="9365227" cy="2322922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reserved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614DE7C-93DF-40BF-8B79-1508222539C0}"/>
              </a:ext>
            </a:extLst>
          </p:cNvPr>
          <p:cNvSpPr txBox="1">
            <a:spLocks/>
          </p:cNvSpPr>
          <p:nvPr/>
        </p:nvSpPr>
        <p:spPr>
          <a:xfrm>
            <a:off x="277200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Referências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LIVROS-TEXTO  &amp; ARTIGOS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0" name="Espaço Reservado para Número de Slide 4">
            <a:extLst>
              <a:ext uri="{FF2B5EF4-FFF2-40B4-BE49-F238E27FC236}">
                <a16:creationId xmlns:a16="http://schemas.microsoft.com/office/drawing/2014/main" id="{9BB5CAF3-5F82-415F-B03A-FC9D2D39C932}"/>
              </a:ext>
            </a:extLst>
          </p:cNvPr>
          <p:cNvSpPr txBox="1">
            <a:spLocks/>
          </p:cNvSpPr>
          <p:nvPr/>
        </p:nvSpPr>
        <p:spPr>
          <a:xfrm>
            <a:off x="11423374" y="379620"/>
            <a:ext cx="420756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B8526-A7DF-44F1-A0A0-E2C9088E1528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entágono 10">
            <a:extLst>
              <a:ext uri="{FF2B5EF4-FFF2-40B4-BE49-F238E27FC236}">
                <a16:creationId xmlns:a16="http://schemas.microsoft.com/office/drawing/2014/main" id="{FD04CDF7-105E-4CC5-89EC-9E4F9C9CDCBF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6ADBD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3">
            <a:extLst>
              <a:ext uri="{FF2B5EF4-FFF2-40B4-BE49-F238E27FC236}">
                <a16:creationId xmlns:a16="http://schemas.microsoft.com/office/drawing/2014/main" id="{51D78202-8095-4722-B657-D37335177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00" y="1769662"/>
            <a:ext cx="853440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Agresti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, A. (2002). </a:t>
            </a:r>
            <a:r>
              <a:rPr lang="en-US" sz="1400" i="1" dirty="0">
                <a:solidFill>
                  <a:srgbClr val="434343"/>
                </a:solidFill>
                <a:latin typeface="Open Sans" panose="020B0604020202020204"/>
              </a:rPr>
              <a:t>Categorical data analysis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 (Vol. 359). Wiley-</a:t>
            </a:r>
            <a:r>
              <a:rPr lang="en-US" sz="1400" dirty="0" err="1">
                <a:solidFill>
                  <a:srgbClr val="434343"/>
                </a:solidFill>
                <a:latin typeface="Open Sans" panose="020B0604020202020204"/>
              </a:rPr>
              <a:t>Interscience</a:t>
            </a:r>
            <a:r>
              <a:rPr lang="en-US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 Conover, W. J. (1999). </a:t>
            </a:r>
            <a:r>
              <a:rPr lang="en-US" altLang="pt-BR" sz="1400" i="1" dirty="0">
                <a:solidFill>
                  <a:srgbClr val="434343"/>
                </a:solidFill>
                <a:latin typeface="Open Sans" panose="020B0604020202020204"/>
              </a:rPr>
              <a:t>Practical nonparametric statistics</a:t>
            </a: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. New York: Wiley.</a:t>
            </a:r>
            <a:endParaRPr lang="en-US" sz="14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</a:pPr>
            <a:endParaRPr lang="en-US" alt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Fawcett, T. (2005). </a:t>
            </a:r>
            <a:r>
              <a:rPr lang="pt-BR" altLang="pt-BR" sz="1400" dirty="0" err="1">
                <a:solidFill>
                  <a:srgbClr val="434343"/>
                </a:solidFill>
                <a:latin typeface="Open Sans" panose="020B0604020202020204"/>
              </a:rPr>
              <a:t>An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dirty="0" err="1">
                <a:solidFill>
                  <a:srgbClr val="434343"/>
                </a:solidFill>
                <a:latin typeface="Open Sans" panose="020B0604020202020204"/>
              </a:rPr>
              <a:t>introduction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dirty="0" err="1">
                <a:solidFill>
                  <a:srgbClr val="434343"/>
                </a:solidFill>
                <a:latin typeface="Open Sans" panose="020B0604020202020204"/>
              </a:rPr>
              <a:t>to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 ROC </a:t>
            </a:r>
            <a:r>
              <a:rPr lang="pt-BR" altLang="pt-BR" sz="1400" dirty="0" err="1">
                <a:solidFill>
                  <a:srgbClr val="434343"/>
                </a:solidFill>
                <a:latin typeface="Open Sans" panose="020B0604020202020204"/>
              </a:rPr>
              <a:t>analysis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.</a:t>
            </a:r>
            <a:r>
              <a:rPr lang="pt-BR" altLang="pt-BR" sz="1400" i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i="1" dirty="0" err="1">
                <a:solidFill>
                  <a:srgbClr val="434343"/>
                </a:solidFill>
                <a:latin typeface="Open Sans" panose="020B0604020202020204"/>
              </a:rPr>
              <a:t>Pattern</a:t>
            </a:r>
            <a:r>
              <a:rPr lang="pt-BR" altLang="pt-BR" sz="1400" i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i="1" dirty="0" err="1">
                <a:solidFill>
                  <a:srgbClr val="434343"/>
                </a:solidFill>
                <a:latin typeface="Open Sans" panose="020B0604020202020204"/>
              </a:rPr>
              <a:t>Recognition</a:t>
            </a:r>
            <a:r>
              <a:rPr lang="pt-BR" altLang="pt-BR" sz="1400" i="1" dirty="0">
                <a:solidFill>
                  <a:srgbClr val="434343"/>
                </a:solidFill>
                <a:latin typeface="Open Sans" panose="020B0604020202020204"/>
              </a:rPr>
              <a:t> </a:t>
            </a:r>
            <a:r>
              <a:rPr lang="pt-BR" altLang="pt-BR" sz="1400" i="1" dirty="0" err="1">
                <a:solidFill>
                  <a:srgbClr val="434343"/>
                </a:solidFill>
                <a:latin typeface="Open Sans" panose="020B0604020202020204"/>
              </a:rPr>
              <a:t>Letters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, </a:t>
            </a:r>
            <a:r>
              <a:rPr lang="pt-BR" altLang="pt-BR" sz="1400" b="1" dirty="0">
                <a:solidFill>
                  <a:srgbClr val="434343"/>
                </a:solidFill>
                <a:latin typeface="Open Sans" panose="020B0604020202020204"/>
              </a:rPr>
              <a:t>27</a:t>
            </a:r>
            <a:r>
              <a:rPr lang="pt-BR" altLang="pt-BR" sz="1400" dirty="0">
                <a:solidFill>
                  <a:srgbClr val="434343"/>
                </a:solidFill>
                <a:latin typeface="Open Sans" panose="020B0604020202020204"/>
              </a:rPr>
              <a:t>, 861-874.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pt-BR" sz="1400" dirty="0">
              <a:solidFill>
                <a:srgbClr val="434343"/>
              </a:solidFill>
              <a:latin typeface="Open Sans" panose="020B0604020202020204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 Hosmer, D. W. e </a:t>
            </a:r>
            <a:r>
              <a:rPr lang="en-US" altLang="pt-BR" sz="1400" dirty="0" err="1">
                <a:solidFill>
                  <a:srgbClr val="434343"/>
                </a:solidFill>
                <a:latin typeface="Open Sans" panose="020B0604020202020204"/>
              </a:rPr>
              <a:t>Lemeshow</a:t>
            </a: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, S. (2000). </a:t>
            </a:r>
            <a:r>
              <a:rPr lang="en-US" altLang="pt-BR" sz="1400" i="1" dirty="0">
                <a:solidFill>
                  <a:srgbClr val="434343"/>
                </a:solidFill>
                <a:latin typeface="Open Sans" panose="020B0604020202020204"/>
              </a:rPr>
              <a:t>Applied Logistic Regression</a:t>
            </a:r>
            <a:r>
              <a:rPr lang="en-US" altLang="pt-BR" sz="1400" dirty="0">
                <a:solidFill>
                  <a:srgbClr val="434343"/>
                </a:solidFill>
                <a:latin typeface="Open Sans" panose="020B0604020202020204"/>
              </a:rPr>
              <a:t>, 2nd ed. New York: Wiley. </a:t>
            </a:r>
            <a:endParaRPr lang="pt-BR" altLang="pt-BR" sz="1400" dirty="0">
              <a:solidFill>
                <a:srgbClr val="434343"/>
              </a:solidFill>
              <a:latin typeface="Open Sans" panose="020B0604020202020204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D1C62F3-B618-4607-A217-ABE6372107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pic>
        <p:nvPicPr>
          <p:cNvPr id="3" name="Google Shape;62;p13">
            <a:extLst>
              <a:ext uri="{FF2B5EF4-FFF2-40B4-BE49-F238E27FC236}">
                <a16:creationId xmlns:a16="http://schemas.microsoft.com/office/drawing/2014/main" id="{B2DCE4F2-A58D-48BB-AA3D-223BB0C676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496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FCD4E80-B3C3-4C02-BE52-6A1E40E35098}"/>
              </a:ext>
            </a:extLst>
          </p:cNvPr>
          <p:cNvSpPr/>
          <p:nvPr/>
        </p:nvSpPr>
        <p:spPr>
          <a:xfrm>
            <a:off x="4337198" y="562182"/>
            <a:ext cx="7093121" cy="2308324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6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sz="1600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sz="1600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endParaRPr lang="pt-BR" sz="1600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</a:rPr>
              <a:t>VIF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434343"/>
              </a:solidFill>
              <a:latin typeface="Open San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Ponto de Corte</a:t>
            </a:r>
          </a:p>
          <a:p>
            <a:pPr lvl="1"/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KS e AUC</a:t>
            </a:r>
          </a:p>
          <a:p>
            <a:pPr marL="342900" indent="-342900">
              <a:buFont typeface="+mj-lt"/>
              <a:buAutoNum type="arabicPeriod"/>
            </a:pPr>
            <a:endParaRPr lang="pt-BR" sz="1600" dirty="0">
              <a:solidFill>
                <a:srgbClr val="434343"/>
              </a:solidFill>
              <a:latin typeface="Open Sans" panose="020B0604020202020204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rgbClr val="434343"/>
                </a:solidFill>
                <a:latin typeface="Open Sans" panose="020B0604020202020204"/>
              </a:rPr>
              <a:t>Exercícios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366D41B-C93F-47E9-8910-B3ED36B5B583}"/>
              </a:ext>
            </a:extLst>
          </p:cNvPr>
          <p:cNvSpPr txBox="1">
            <a:spLocks/>
          </p:cNvSpPr>
          <p:nvPr/>
        </p:nvSpPr>
        <p:spPr>
          <a:xfrm>
            <a:off x="895843" y="456896"/>
            <a:ext cx="2798149" cy="4987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dirty="0">
                <a:solidFill>
                  <a:srgbClr val="6ADBD9"/>
                </a:solidFill>
                <a:latin typeface="Open Sans" panose="020B0604020202020204" charset="0"/>
              </a:rPr>
              <a:t>Conteúdo</a:t>
            </a:r>
            <a:r>
              <a:rPr lang="en-US" sz="2400" dirty="0">
                <a:solidFill>
                  <a:srgbClr val="6ADBD9"/>
                </a:solidFill>
                <a:latin typeface="Open Sans" panose="020B0604020202020204" charset="0"/>
              </a:rPr>
              <a:t> da Aula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7930CF3-BFC0-49B5-B624-FCF47341D5DC}"/>
              </a:ext>
            </a:extLst>
          </p:cNvPr>
          <p:cNvCxnSpPr>
            <a:cxnSpLocks/>
          </p:cNvCxnSpPr>
          <p:nvPr/>
        </p:nvCxnSpPr>
        <p:spPr>
          <a:xfrm>
            <a:off x="4039566" y="671168"/>
            <a:ext cx="0" cy="2027787"/>
          </a:xfrm>
          <a:prstGeom prst="line">
            <a:avLst/>
          </a:prstGeom>
          <a:ln>
            <a:solidFill>
              <a:srgbClr val="4343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ipse 12">
            <a:extLst>
              <a:ext uri="{FF2B5EF4-FFF2-40B4-BE49-F238E27FC236}">
                <a16:creationId xmlns:a16="http://schemas.microsoft.com/office/drawing/2014/main" id="{3FAE197E-B230-43A7-BFD6-755E781038C3}"/>
              </a:ext>
            </a:extLst>
          </p:cNvPr>
          <p:cNvSpPr/>
          <p:nvPr/>
        </p:nvSpPr>
        <p:spPr>
          <a:xfrm>
            <a:off x="3966710" y="633391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7" name="Espaço Reservado para Número de Slide 4">
            <a:extLst>
              <a:ext uri="{FF2B5EF4-FFF2-40B4-BE49-F238E27FC236}">
                <a16:creationId xmlns:a16="http://schemas.microsoft.com/office/drawing/2014/main" id="{22B111D7-6513-4977-A767-A5AF2542645F}"/>
              </a:ext>
            </a:extLst>
          </p:cNvPr>
          <p:cNvSpPr txBox="1">
            <a:spLocks/>
          </p:cNvSpPr>
          <p:nvPr/>
        </p:nvSpPr>
        <p:spPr>
          <a:xfrm>
            <a:off x="11404660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4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28" name="Pentágono 27">
            <a:extLst>
              <a:ext uri="{FF2B5EF4-FFF2-40B4-BE49-F238E27FC236}">
                <a16:creationId xmlns:a16="http://schemas.microsoft.com/office/drawing/2014/main" id="{2AD141AF-5A45-4FCB-ACAC-33EB4EBC55A4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43901B07-45B4-4E86-84D2-99A00E832B84}"/>
              </a:ext>
            </a:extLst>
          </p:cNvPr>
          <p:cNvSpPr/>
          <p:nvPr/>
        </p:nvSpPr>
        <p:spPr>
          <a:xfrm>
            <a:off x="3966710" y="114277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E71B8F3-6326-4C0C-A58D-B01B7517A5E8}"/>
              </a:ext>
            </a:extLst>
          </p:cNvPr>
          <p:cNvSpPr/>
          <p:nvPr/>
        </p:nvSpPr>
        <p:spPr>
          <a:xfrm>
            <a:off x="3984606" y="2104893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0" name="Espaço Reservado para Data 5">
            <a:extLst>
              <a:ext uri="{FF2B5EF4-FFF2-40B4-BE49-F238E27FC236}">
                <a16:creationId xmlns:a16="http://schemas.microsoft.com/office/drawing/2014/main" id="{591287D2-17D8-4386-8D13-98D3DA751F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10254266" y="6388856"/>
            <a:ext cx="1705361" cy="327947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DB6EB9D9-7F35-4C56-9960-B08A84F9FE06}"/>
              </a:ext>
            </a:extLst>
          </p:cNvPr>
          <p:cNvSpPr/>
          <p:nvPr/>
        </p:nvSpPr>
        <p:spPr>
          <a:xfrm>
            <a:off x="3966710" y="1622665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80501E0-EC1B-4E02-B412-AC5C85009AE1}"/>
              </a:ext>
            </a:extLst>
          </p:cNvPr>
          <p:cNvSpPr/>
          <p:nvPr/>
        </p:nvSpPr>
        <p:spPr>
          <a:xfrm>
            <a:off x="3981342" y="2590958"/>
            <a:ext cx="145712" cy="1457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42770" y="4722638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38D32E9-4A47-4F28-A23D-9169BF37491E}"/>
              </a:ext>
            </a:extLst>
          </p:cNvPr>
          <p:cNvSpPr/>
          <p:nvPr/>
        </p:nvSpPr>
        <p:spPr>
          <a:xfrm>
            <a:off x="0" y="2365863"/>
            <a:ext cx="7676454" cy="1784766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D01920B-34D2-4C91-90A1-9F842E23EA01}"/>
              </a:ext>
            </a:extLst>
          </p:cNvPr>
          <p:cNvSpPr/>
          <p:nvPr/>
        </p:nvSpPr>
        <p:spPr>
          <a:xfrm>
            <a:off x="278296" y="2935080"/>
            <a:ext cx="7169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360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1. </a:t>
            </a:r>
            <a:r>
              <a:rPr lang="pt-BR" sz="3600" i="1" dirty="0" err="1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Information</a:t>
            </a:r>
            <a:r>
              <a:rPr lang="pt-BR" sz="3600" i="1" dirty="0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 </a:t>
            </a:r>
            <a:r>
              <a:rPr lang="pt-BR" sz="3600" i="1" dirty="0" err="1">
                <a:solidFill>
                  <a:srgbClr val="434343"/>
                </a:solidFill>
                <a:latin typeface="Open Sans" panose="020B0604020202020204"/>
                <a:cs typeface="Arial" pitchFamily="34" charset="0"/>
              </a:rPr>
              <a:t>Value</a:t>
            </a:r>
            <a:endParaRPr lang="pt-BR" sz="3600" i="1" dirty="0">
              <a:solidFill>
                <a:srgbClr val="434343"/>
              </a:solidFill>
              <a:latin typeface="Open Sans" panose="020B0604020202020204"/>
              <a:cs typeface="Arial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95D06B-3327-461C-9AB6-8DA0522630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504559" y="6379802"/>
            <a:ext cx="1705361" cy="327947"/>
          </a:xfrm>
          <a:prstGeom prst="rect">
            <a:avLst/>
          </a:prstGeom>
        </p:spPr>
      </p:pic>
      <p:sp>
        <p:nvSpPr>
          <p:cNvPr id="2" name="Espaço Reservado para Número de Slide 4">
            <a:extLst>
              <a:ext uri="{FF2B5EF4-FFF2-40B4-BE49-F238E27FC236}">
                <a16:creationId xmlns:a16="http://schemas.microsoft.com/office/drawing/2014/main" id="{5351A643-E899-46CE-A80F-17771E146763}"/>
              </a:ext>
            </a:extLst>
          </p:cNvPr>
          <p:cNvSpPr txBox="1">
            <a:spLocks/>
          </p:cNvSpPr>
          <p:nvPr/>
        </p:nvSpPr>
        <p:spPr>
          <a:xfrm>
            <a:off x="11404660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5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6BA5E46D-FCA5-46F3-8503-D042581F5E97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67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570480" y="4736494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1024DDB-35A6-47F9-99BC-9F820E220D97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endParaRPr lang="pt-BR" i="1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2602838" y="1479478"/>
            <a:ext cx="9589161" cy="2984815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71B277A-117B-4466-BD2D-38CD08BC9777}"/>
              </a:ext>
            </a:extLst>
          </p:cNvPr>
          <p:cNvSpPr txBox="1"/>
          <p:nvPr/>
        </p:nvSpPr>
        <p:spPr>
          <a:xfrm>
            <a:off x="2827752" y="2124695"/>
            <a:ext cx="88391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da Informação,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b="1" i="1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</a:t>
            </a:r>
            <a:r>
              <a:rPr lang="pt-BR" sz="1600" b="1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600" b="1" i="1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</a:t>
            </a:r>
            <a:r>
              <a:rPr lang="pt-BR" sz="1600" b="1" i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(IV)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um indicador que mede a força da relação entre variáveis e é útil para realizar uma análise prévia das variáveis que têm maior potencial para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IV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indicador calculado por meio da análise bivariada entre as variáveis explicativas (categorizadas) versus a variável resposta (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binária).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Quanto maior seu valor, mais ele explica a resposta, variando na prática geralmente entre valores de 0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0,5. </a:t>
            </a:r>
            <a:endParaRPr lang="pt-BR" sz="16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Espaço Reservado para Número de Slide 4">
            <a:extLst>
              <a:ext uri="{FF2B5EF4-FFF2-40B4-BE49-F238E27FC236}">
                <a16:creationId xmlns:a16="http://schemas.microsoft.com/office/drawing/2014/main" id="{1C20C07C-F3AB-4222-975D-E0E16C60D75A}"/>
              </a:ext>
            </a:extLst>
          </p:cNvPr>
          <p:cNvSpPr txBox="1">
            <a:spLocks/>
          </p:cNvSpPr>
          <p:nvPr/>
        </p:nvSpPr>
        <p:spPr>
          <a:xfrm>
            <a:off x="11404660" y="379620"/>
            <a:ext cx="399713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6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3" name="Pentágono 2">
            <a:extLst>
              <a:ext uri="{FF2B5EF4-FFF2-40B4-BE49-F238E27FC236}">
                <a16:creationId xmlns:a16="http://schemas.microsoft.com/office/drawing/2014/main" id="{B78C80A0-66CC-43B2-806B-D20E09F19C3C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A2DF86-FBC3-4521-BC4D-DFBCB6CDB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1" r="14683"/>
          <a:stretch/>
        </p:blipFill>
        <p:spPr>
          <a:xfrm>
            <a:off x="0" y="1479478"/>
            <a:ext cx="2595712" cy="29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7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-16318" y="1040118"/>
            <a:ext cx="11254589" cy="995159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148659"/>
            <a:ext cx="107977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propósito da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bivariada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identificar a relação e o quão forte é a variável explicativa em relação à variável resposta.  Esta análise investigativa é muito importante para identificar potenciais variáveis candidatas a compor o modelo de Regressão Logística.</a:t>
            </a:r>
          </a:p>
          <a:p>
            <a:pPr marL="0" indent="0" algn="just">
              <a:buNone/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exemplo, um estudo pretende identificar as variáveis mais importantes para explicar se um cliente paga ou não paga um empréstimo.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covariável em análise nesse caso é a “quantidade de contatos da assessoria de cobrança com o cliente certo (chamado de CPC – contato com a pessoa certa)”. 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C86525-C183-434B-B470-C149EC87C143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Análise Bivariada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6948E0BF-4A95-4E31-AD54-71B73D043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083766"/>
              </p:ext>
            </p:extLst>
          </p:nvPr>
        </p:nvGraphicFramePr>
        <p:xfrm>
          <a:off x="649660" y="3565524"/>
          <a:ext cx="6813024" cy="2790825"/>
        </p:xfrm>
        <a:graphic>
          <a:graphicData uri="http://schemas.openxmlformats.org/drawingml/2006/table">
            <a:tbl>
              <a:tblPr/>
              <a:tblGrid>
                <a:gridCol w="1916560">
                  <a:extLst>
                    <a:ext uri="{9D8B030D-6E8A-4147-A177-3AD203B41FA5}">
                      <a16:colId xmlns:a16="http://schemas.microsoft.com/office/drawing/2014/main" val="673435082"/>
                    </a:ext>
                  </a:extLst>
                </a:gridCol>
                <a:gridCol w="825909">
                  <a:extLst>
                    <a:ext uri="{9D8B030D-6E8A-4147-A177-3AD203B41FA5}">
                      <a16:colId xmlns:a16="http://schemas.microsoft.com/office/drawing/2014/main" val="2322511965"/>
                    </a:ext>
                  </a:extLst>
                </a:gridCol>
                <a:gridCol w="796413">
                  <a:extLst>
                    <a:ext uri="{9D8B030D-6E8A-4147-A177-3AD203B41FA5}">
                      <a16:colId xmlns:a16="http://schemas.microsoft.com/office/drawing/2014/main" val="758774236"/>
                    </a:ext>
                  </a:extLst>
                </a:gridCol>
                <a:gridCol w="811161">
                  <a:extLst>
                    <a:ext uri="{9D8B030D-6E8A-4147-A177-3AD203B41FA5}">
                      <a16:colId xmlns:a16="http://schemas.microsoft.com/office/drawing/2014/main" val="3933542973"/>
                    </a:ext>
                  </a:extLst>
                </a:gridCol>
                <a:gridCol w="973394">
                  <a:extLst>
                    <a:ext uri="{9D8B030D-6E8A-4147-A177-3AD203B41FA5}">
                      <a16:colId xmlns:a16="http://schemas.microsoft.com/office/drawing/2014/main" val="3147273812"/>
                    </a:ext>
                  </a:extLst>
                </a:gridCol>
                <a:gridCol w="781664">
                  <a:extLst>
                    <a:ext uri="{9D8B030D-6E8A-4147-A177-3AD203B41FA5}">
                      <a16:colId xmlns:a16="http://schemas.microsoft.com/office/drawing/2014/main" val="1504189198"/>
                    </a:ext>
                  </a:extLst>
                </a:gridCol>
                <a:gridCol w="707923">
                  <a:extLst>
                    <a:ext uri="{9D8B030D-6E8A-4147-A177-3AD203B41FA5}">
                      <a16:colId xmlns:a16="http://schemas.microsoft.com/office/drawing/2014/main" val="1675557953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indent="0" algn="l" rtl="0" fontAlgn="ctr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Quantidade de CPC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t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Cliente Pagou a Dívida?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1538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indent="0" algn="l" rtl="0" fontAlgn="ctr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(contatos com a pessoa certa)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Não (0)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Sim (1)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3233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pt-BR" sz="1100" b="0" i="0" u="none" strike="noStrike" dirty="0">
                          <a:solidFill>
                            <a:srgbClr val="434343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#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#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24723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Zero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1.366.039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66,30%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23.128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23,70%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1.389.167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64,40%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486217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Um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289.587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14,10%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20.356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20,80%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309.942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14,40%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516881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Dois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139.243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6,80%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13.583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13,90%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152.826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7,10%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1318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Três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82.422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8.202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8,40%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90.624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4,20%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204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Quatro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103.220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5,00%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14.305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14,60%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117.525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5,40%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789105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Cinco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79.775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3,90%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18.157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18,60%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97.932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4,50%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93177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indent="0" algn="l" rtl="0" fontAlgn="t">
                        <a:buFontTx/>
                        <a:buNone/>
                      </a:pP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Total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2.060.286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97.730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100,00%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2.158.015</a:t>
                      </a:r>
                      <a:endParaRPr lang="pt-B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4020202020204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4020202020204"/>
                        </a:rPr>
                        <a:t>100,00%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6305944"/>
                  </a:ext>
                </a:extLst>
              </a:tr>
            </a:tbl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2D6D9998-8DF5-49E7-9CDD-F3F734DE2D64}"/>
              </a:ext>
            </a:extLst>
          </p:cNvPr>
          <p:cNvSpPr txBox="1"/>
          <p:nvPr/>
        </p:nvSpPr>
        <p:spPr>
          <a:xfrm>
            <a:off x="7834048" y="3880236"/>
            <a:ext cx="3602578" cy="20313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Analisando as distribuições de clientes que pagaram a dívida em comparação a aqueles não pagaram a dívida, verificamos que as distribuições são diferentes, concentrando um maior número de contatos para os clientes que pagaram </a:t>
            </a:r>
            <a:r>
              <a:rPr lang="pt-BR" sz="140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dívida. </a:t>
            </a:r>
            <a:r>
              <a:rPr lang="pt-BR" sz="1400" b="1" dirty="0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 análise mostra que esta covariável parece ser relevante para explicar </a:t>
            </a:r>
            <a:r>
              <a:rPr lang="pt-BR" sz="1400" b="1">
                <a:solidFill>
                  <a:srgbClr val="02BA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resposta.</a:t>
            </a:r>
            <a:endParaRPr lang="pt-BR" sz="1400" b="1" dirty="0">
              <a:solidFill>
                <a:srgbClr val="02BA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07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8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FB14EF53-A111-47D9-B600-A9C0A3FE4F25}"/>
              </a:ext>
            </a:extLst>
          </p:cNvPr>
          <p:cNvSpPr/>
          <p:nvPr/>
        </p:nvSpPr>
        <p:spPr>
          <a:xfrm>
            <a:off x="0" y="1964588"/>
            <a:ext cx="11254589" cy="1199228"/>
          </a:xfrm>
          <a:prstGeom prst="rect">
            <a:avLst/>
          </a:prstGeom>
          <a:gradFill>
            <a:gsLst>
              <a:gs pos="0">
                <a:srgbClr val="6ADBD9"/>
              </a:gs>
              <a:gs pos="50000">
                <a:srgbClr val="6ADBD9"/>
              </a:gs>
              <a:gs pos="100000">
                <a:srgbClr val="66CCFF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4D71DA0-5963-4F97-84A9-3A1671CE71DE}"/>
              </a:ext>
            </a:extLst>
          </p:cNvPr>
          <p:cNvSpPr/>
          <p:nvPr/>
        </p:nvSpPr>
        <p:spPr>
          <a:xfrm>
            <a:off x="278296" y="1310891"/>
            <a:ext cx="108492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análise dos percentuais revela que a incidência de pagamentos é mais baixa quando não se fala com o titular da dívida, enquanto que esse número se eleva consideravelmente à medida que a quantidade de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CPC aumenta. 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buNone/>
            </a:pP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just">
              <a:buNone/>
            </a:pP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facilitar esse processo para um número maior de variáveis (dezenas, centenas de variáveis), a força da relação entre as variáveis pode ser traduzida por um indicador chamado </a:t>
            </a:r>
            <a:r>
              <a:rPr lang="pt-BR" sz="16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“valor da informação (VI ou IV)”, </a:t>
            </a:r>
            <a:r>
              <a:rPr lang="pt-BR" sz="16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contempla não apenas a diferença entre %bons e %maus para cada categoria, mas também considera, de algum modo, a penetração desse atributo </a:t>
            </a:r>
            <a:r>
              <a:rPr lang="pt-BR" sz="160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carteira.</a:t>
            </a:r>
            <a:endParaRPr lang="pt-BR" sz="16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A79DF4D-231C-4B65-BEBA-46F13B87AB7E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e WOE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F99A9E2-2236-41A7-965A-B703A3B700D6}"/>
                  </a:ext>
                </a:extLst>
              </p:cNvPr>
              <p:cNvSpPr txBox="1"/>
              <p:nvPr/>
            </p:nvSpPr>
            <p:spPr>
              <a:xfrm>
                <a:off x="-288379" y="3568770"/>
                <a:ext cx="6105832" cy="10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solidFill>
                            <a:srgbClr val="434343"/>
                          </a:solidFill>
                          <a:latin typeface="Cambria Math" charset="0"/>
                        </a:rPr>
                        <m:t>𝑉𝐼</m:t>
                      </m:r>
                      <m:r>
                        <a:rPr lang="pt-BR" sz="1800" i="1" smtClean="0">
                          <a:solidFill>
                            <a:srgbClr val="434343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pt-BR" sz="18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pt-BR" sz="1800" smtClean="0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ln</m:t>
                          </m:r>
                          <m:r>
                            <a:rPr lang="pt-BR" sz="1800" i="1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2BA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%</m:t>
                                  </m:r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𝐵𝑜𝑛𝑠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%</m:t>
                                  </m:r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𝑀𝑎𝑢𝑠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1800" b="0" i="1" smtClean="0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∗(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%</m:t>
                              </m:r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𝐵𝑜𝑛𝑠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%</m:t>
                              </m:r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𝑀𝑎𝑢𝑠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F99A9E2-2236-41A7-965A-B703A3B70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379" y="3568770"/>
                <a:ext cx="6105832" cy="107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E5CA51E-8538-48A5-80D5-32A2B7331602}"/>
                  </a:ext>
                </a:extLst>
              </p:cNvPr>
              <p:cNvSpPr/>
              <p:nvPr/>
            </p:nvSpPr>
            <p:spPr>
              <a:xfrm>
                <a:off x="372349" y="5047930"/>
                <a:ext cx="10849249" cy="7330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1600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 indicador WOE (</a:t>
                </a:r>
                <a:r>
                  <a:rPr lang="pt-BR" sz="1600" i="1" dirty="0" err="1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weight</a:t>
                </a:r>
                <a:r>
                  <a:rPr lang="pt-BR" sz="1600" i="1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pt-BR" sz="1600" i="1" dirty="0" err="1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of</a:t>
                </a:r>
                <a:r>
                  <a:rPr lang="pt-BR" sz="1600" i="1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pt-BR" sz="1600" i="1" dirty="0" err="1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evidence</a:t>
                </a:r>
                <a:r>
                  <a:rPr lang="pt-BR" sz="1600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) ou “</a:t>
                </a:r>
                <a:r>
                  <a:rPr lang="pt-BR" sz="1600" b="1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peso da evidência</a:t>
                </a:r>
                <a:r>
                  <a:rPr lang="pt-BR" sz="1600" dirty="0">
                    <a:solidFill>
                      <a:srgbClr val="43434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”, é um indicador da força do atributo e é parte do cálculo do IV, como  </a:t>
                </a:r>
                <a:r>
                  <a:rPr lang="pt-BR" sz="1600" dirty="0">
                    <a:solidFill>
                      <a:srgbClr val="02BAB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WOE=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>
                        <a:solidFill>
                          <a:srgbClr val="02BAB1"/>
                        </a:solidFill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pt-BR" sz="1600" i="1">
                            <a:solidFill>
                              <a:srgbClr val="02BAB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sz="1600" i="1">
                                <a:solidFill>
                                  <a:srgbClr val="02BAB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𝐵𝑜𝑛𝑠</m:t>
                                </m:r>
                              </m:e>
                              <m:sub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𝑀𝑎𝑢𝑠</m:t>
                                </m:r>
                              </m:e>
                              <m:sub>
                                <m:r>
                                  <a:rPr lang="pt-BR" sz="1600" i="1">
                                    <a:solidFill>
                                      <a:srgbClr val="02BAB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pt-BR" sz="1600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pt-BR" sz="1600" dirty="0">
                  <a:solidFill>
                    <a:srgbClr val="43434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7E5CA51E-8538-48A5-80D5-32A2B7331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349" y="5047930"/>
                <a:ext cx="10849249" cy="733086"/>
              </a:xfrm>
              <a:prstGeom prst="rect">
                <a:avLst/>
              </a:prstGeom>
              <a:blipFill>
                <a:blip r:embed="rId6"/>
                <a:stretch>
                  <a:fillRect l="-281" t="-2500" r="-2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24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spaço Reservado para Número de Slide 4">
            <a:extLst>
              <a:ext uri="{FF2B5EF4-FFF2-40B4-BE49-F238E27FC236}">
                <a16:creationId xmlns:a16="http://schemas.microsoft.com/office/drawing/2014/main" id="{E7447111-A0E5-4121-83CE-1C881649F1ED}"/>
              </a:ext>
            </a:extLst>
          </p:cNvPr>
          <p:cNvSpPr txBox="1">
            <a:spLocks/>
          </p:cNvSpPr>
          <p:nvPr/>
        </p:nvSpPr>
        <p:spPr>
          <a:xfrm>
            <a:off x="11436626" y="379620"/>
            <a:ext cx="394251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FB8526-A7DF-44F1-A0A0-E2C9088E1528}" type="slidenum">
              <a:rPr lang="pt-BR" smtClean="0">
                <a:solidFill>
                  <a:srgbClr val="6ADBD9"/>
                </a:solidFill>
              </a:rPr>
              <a:pPr/>
              <a:t>9</a:t>
            </a:fld>
            <a:endParaRPr lang="pt-BR" dirty="0">
              <a:solidFill>
                <a:srgbClr val="6ADBD9"/>
              </a:solidFill>
            </a:endParaRPr>
          </a:p>
        </p:txBody>
      </p:sp>
      <p:sp>
        <p:nvSpPr>
          <p:cNvPr id="48" name="Pentágono 47">
            <a:extLst>
              <a:ext uri="{FF2B5EF4-FFF2-40B4-BE49-F238E27FC236}">
                <a16:creationId xmlns:a16="http://schemas.microsoft.com/office/drawing/2014/main" id="{C1454E66-3B3A-46A4-B1A7-0A7F2A33A910}"/>
              </a:ext>
            </a:extLst>
          </p:cNvPr>
          <p:cNvSpPr/>
          <p:nvPr/>
        </p:nvSpPr>
        <p:spPr>
          <a:xfrm>
            <a:off x="11529391" y="419377"/>
            <a:ext cx="274983" cy="251791"/>
          </a:xfrm>
          <a:prstGeom prst="pentagon">
            <a:avLst/>
          </a:prstGeom>
          <a:noFill/>
          <a:ln>
            <a:solidFill>
              <a:srgbClr val="6A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6ADBD9"/>
              </a:solidFill>
            </a:endParaRPr>
          </a:p>
        </p:txBody>
      </p:sp>
      <p:pic>
        <p:nvPicPr>
          <p:cNvPr id="20" name="Google Shape;62;p13">
            <a:extLst>
              <a:ext uri="{FF2B5EF4-FFF2-40B4-BE49-F238E27FC236}">
                <a16:creationId xmlns:a16="http://schemas.microsoft.com/office/drawing/2014/main" id="{7D168EB8-243F-4975-923B-9F72F52C16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556625" y="4722639"/>
            <a:ext cx="2628806" cy="21167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Espaço Reservado para Data 5">
            <a:extLst>
              <a:ext uri="{FF2B5EF4-FFF2-40B4-BE49-F238E27FC236}">
                <a16:creationId xmlns:a16="http://schemas.microsoft.com/office/drawing/2014/main" id="{C12A3D3C-1B8D-43C2-9967-93C9AA30D0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296" y="6356349"/>
            <a:ext cx="41148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@2020 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srgbClr val="6ADBD9"/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LABDATA FIA.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Copyright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kumimoji="0" lang="pt-BR" sz="12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rights</a:t>
            </a:r>
            <a:r>
              <a:rPr kumimoji="0" lang="pt-BR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reserved.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t="41980" r="8724" b="41925"/>
          <a:stretch/>
        </p:blipFill>
        <p:spPr>
          <a:xfrm>
            <a:off x="5093741" y="6379802"/>
            <a:ext cx="1705361" cy="32794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C86525-C183-434B-B470-C149EC87C143}"/>
              </a:ext>
            </a:extLst>
          </p:cNvPr>
          <p:cNvSpPr txBox="1">
            <a:spLocks/>
          </p:cNvSpPr>
          <p:nvPr/>
        </p:nvSpPr>
        <p:spPr>
          <a:xfrm>
            <a:off x="278296" y="82800"/>
            <a:ext cx="6624736" cy="713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>
              <a:spcBef>
                <a:spcPct val="0"/>
              </a:spcBef>
              <a:buNone/>
              <a:defRPr sz="2400">
                <a:solidFill>
                  <a:srgbClr val="02BAB1"/>
                </a:solidFill>
                <a:latin typeface="Futura Md BT" panose="020B0602020204020303" pitchFamily="34" charset="0"/>
                <a:ea typeface="+mj-ea"/>
                <a:cs typeface="+mj-cs"/>
              </a:defRPr>
            </a:lvl1pPr>
          </a:lstStyle>
          <a:p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pt-BR" i="1" dirty="0" err="1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</a:t>
            </a:r>
            <a:r>
              <a:rPr lang="pt-BR" i="1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  <a:p>
            <a:r>
              <a:rPr lang="en-US" sz="1100" dirty="0">
                <a:solidFill>
                  <a:srgbClr val="6ADBD9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INFORMATION VALUE | </a:t>
            </a:r>
            <a:r>
              <a:rPr lang="pt-BR" sz="1100" dirty="0">
                <a:solidFill>
                  <a:srgbClr val="434343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REGRESSÃO LOGÍSTICA</a:t>
            </a:r>
            <a:endParaRPr lang="en-US" sz="1100" dirty="0">
              <a:solidFill>
                <a:srgbClr val="434343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825805-C754-46F5-8BD9-63815F35E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988663"/>
              </p:ext>
            </p:extLst>
          </p:nvPr>
        </p:nvGraphicFramePr>
        <p:xfrm>
          <a:off x="304285" y="2721978"/>
          <a:ext cx="9884928" cy="2480420"/>
        </p:xfrm>
        <a:graphic>
          <a:graphicData uri="http://schemas.openxmlformats.org/drawingml/2006/table">
            <a:tbl>
              <a:tblPr/>
              <a:tblGrid>
                <a:gridCol w="3081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5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89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28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128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2403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Quantidade</a:t>
                      </a:r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de CPC</a:t>
                      </a:r>
                    </a:p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pt-BR" sz="1000" b="1" i="0" u="none" strike="noStrike" baseline="0" noProof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contatos</a:t>
                      </a:r>
                      <a:r>
                        <a:rPr lang="en-US" sz="10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com a p</a:t>
                      </a:r>
                      <a:r>
                        <a:rPr lang="pt-BR" sz="1000" b="1" i="0" u="none" strike="noStrike" baseline="0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essoa</a:t>
                      </a:r>
                      <a:r>
                        <a:rPr lang="pt-BR" sz="1000" b="1" i="0" u="none" strike="noStrike" baseline="0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certa)</a:t>
                      </a:r>
                      <a:endParaRPr lang="en-US" sz="10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gridSpan="9"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Cliente</a:t>
                      </a:r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Pagou</a:t>
                      </a:r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 D</a:t>
                      </a:r>
                      <a:r>
                        <a:rPr lang="pt-BR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ívida</a:t>
                      </a:r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?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</a:t>
                      </a:r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(0)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 (1)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</a:t>
                      </a:r>
                      <a:r>
                        <a:rPr lang="bg-BG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pt-BR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</a:t>
                      </a:r>
                      <a:endParaRPr lang="bg-BG" sz="10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WOE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DB7D7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INF. </a:t>
                      </a:r>
                      <a:r>
                        <a:rPr lang="en-US" sz="1000" b="1" i="0" u="none" strike="noStrike" dirty="0">
                          <a:solidFill>
                            <a:srgbClr val="DB7D7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VALUE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000" b="1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Zero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1.366.039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66,3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23.128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23,7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1.389.167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64,4</a:t>
                      </a:r>
                      <a:r>
                        <a:rPr lang="it-IT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0,36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-103,0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0,4393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Um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289.587</a:t>
                      </a:r>
                      <a:endParaRPr lang="fi-FI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14,1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20.356</a:t>
                      </a:r>
                      <a:endParaRPr lang="nb-NO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20,8</a:t>
                      </a:r>
                      <a:r>
                        <a:rPr lang="is-I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309.942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14,4</a:t>
                      </a:r>
                      <a:r>
                        <a:rPr lang="it-IT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1,48</a:t>
                      </a:r>
                      <a:endParaRPr lang="fi-FI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39,3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0,0266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Dois</a:t>
                      </a:r>
                      <a:endParaRPr lang="en-US" sz="10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139.243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6,8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13.583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13,9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152.826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7,1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2,06</a:t>
                      </a:r>
                      <a:endParaRPr lang="is-IS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72,1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0,0515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 err="1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Três</a:t>
                      </a:r>
                      <a:endParaRPr lang="en-US" sz="10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82.422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4,0</a:t>
                      </a: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8.202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8,4</a:t>
                      </a:r>
                      <a:r>
                        <a:rPr lang="is-I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90.624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4,2</a:t>
                      </a:r>
                      <a:r>
                        <a:rPr lang="is-I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2,10</a:t>
                      </a:r>
                      <a:endParaRPr lang="fi-FI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74,1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0,0325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Quatro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103.220</a:t>
                      </a:r>
                      <a:endParaRPr lang="is-IS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5,0</a:t>
                      </a: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14.305</a:t>
                      </a:r>
                      <a:endParaRPr lang="is-IS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14,6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117.525</a:t>
                      </a:r>
                      <a:endParaRPr lang="nb-NO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5,4</a:t>
                      </a:r>
                      <a:r>
                        <a:rPr lang="it-IT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2,92</a:t>
                      </a:r>
                      <a:endParaRPr lang="fi-FI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CFDE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107,2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0,1032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Cinco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79.775</a:t>
                      </a:r>
                      <a:endParaRPr lang="fi-FI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3,9%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18.157</a:t>
                      </a:r>
                      <a:endParaRPr lang="is-IS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18,6%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97.932</a:t>
                      </a:r>
                      <a:endParaRPr lang="nb-NO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4,5</a:t>
                      </a:r>
                      <a:r>
                        <a:rPr lang="pt-BR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4,80</a:t>
                      </a:r>
                      <a:endParaRPr lang="uk-UA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00" b="0" i="0" u="none" strike="noStrike" dirty="0">
                          <a:solidFill>
                            <a:srgbClr val="02BAB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156,8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00" b="0" i="0" u="none" strike="noStrike" dirty="0">
                          <a:solidFill>
                            <a:srgbClr val="6ADBD9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0,2306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</a:t>
                      </a:r>
                    </a:p>
                  </a:txBody>
                  <a:tcPr marL="12545" marR="12545" marT="1254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2.060.286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97.730</a:t>
                      </a:r>
                      <a:endParaRPr lang="nb-NO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</a:t>
                      </a:r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000" b="0" i="0" u="none" strike="noStrike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2.158.015</a:t>
                      </a:r>
                      <a:endParaRPr lang="hr-HR" sz="1000" b="0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100,0%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1,00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434343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00" b="1" i="0" u="none" strike="noStrike" dirty="0">
                          <a:solidFill>
                            <a:srgbClr val="DB7D7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0,8838</a:t>
                      </a: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004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434343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2545" marR="12545" marT="1254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B9DF1AE-AC2A-4FAD-84FA-7F804EF83F6D}"/>
                  </a:ext>
                </a:extLst>
              </p:cNvPr>
              <p:cNvSpPr txBox="1"/>
              <p:nvPr/>
            </p:nvSpPr>
            <p:spPr>
              <a:xfrm>
                <a:off x="4326827" y="949286"/>
                <a:ext cx="6105832" cy="10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solidFill>
                            <a:srgbClr val="DB7D74"/>
                          </a:solidFill>
                          <a:latin typeface="Cambria Math" charset="0"/>
                        </a:rPr>
                        <m:t>𝐼</m:t>
                      </m:r>
                      <m:r>
                        <a:rPr lang="pt-BR" sz="1800" b="0" i="1" smtClean="0">
                          <a:solidFill>
                            <a:srgbClr val="DB7D7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1800" i="1" smtClean="0">
                          <a:solidFill>
                            <a:srgbClr val="434343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pt-BR" sz="1800" i="1">
                              <a:solidFill>
                                <a:srgbClr val="43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pt-BR" sz="1800" smtClean="0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ln</m:t>
                          </m:r>
                          <m:r>
                            <a:rPr lang="pt-BR" sz="1800" i="1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02BAB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%</m:t>
                                  </m:r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𝐵𝑜𝑛𝑠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%</m:t>
                                  </m:r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𝑀𝑎𝑢𝑠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02BAB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1800" b="0" i="1" smtClean="0">
                              <a:solidFill>
                                <a:srgbClr val="02BAB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∗(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%</m:t>
                              </m:r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𝐵𝑜𝑛𝑠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%</m:t>
                              </m:r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𝑀𝑎𝑢𝑠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rgbClr val="434343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800" i="1">
                              <a:solidFill>
                                <a:srgbClr val="434343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>
                  <a:solidFill>
                    <a:srgbClr val="434343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B9DF1AE-AC2A-4FAD-84FA-7F804EF83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827" y="949286"/>
                <a:ext cx="6105832" cy="10742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B5BC13B3-C45D-4A70-9ED2-344640DABDC7}"/>
              </a:ext>
            </a:extLst>
          </p:cNvPr>
          <p:cNvSpPr/>
          <p:nvPr/>
        </p:nvSpPr>
        <p:spPr>
          <a:xfrm>
            <a:off x="6135331" y="1194621"/>
            <a:ext cx="3539614" cy="589935"/>
          </a:xfrm>
          <a:prstGeom prst="rect">
            <a:avLst/>
          </a:prstGeom>
          <a:noFill/>
          <a:ln>
            <a:solidFill>
              <a:srgbClr val="6ADBD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: Curvo 14">
            <a:extLst>
              <a:ext uri="{FF2B5EF4-FFF2-40B4-BE49-F238E27FC236}">
                <a16:creationId xmlns:a16="http://schemas.microsoft.com/office/drawing/2014/main" id="{F4CABCC4-0542-4E52-B282-BFAAA77896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74945" y="1489589"/>
            <a:ext cx="431860" cy="2086492"/>
          </a:xfrm>
          <a:prstGeom prst="curvedConnector2">
            <a:avLst/>
          </a:prstGeom>
          <a:ln>
            <a:solidFill>
              <a:srgbClr val="6ADB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9160B845-7719-4014-A510-3660A7134835}"/>
              </a:ext>
            </a:extLst>
          </p:cNvPr>
          <p:cNvSpPr/>
          <p:nvPr/>
        </p:nvSpPr>
        <p:spPr>
          <a:xfrm>
            <a:off x="9188245" y="4970206"/>
            <a:ext cx="1106129" cy="232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FDD538B-09BA-46FC-B00D-F8AD215C8F64}"/>
              </a:ext>
            </a:extLst>
          </p:cNvPr>
          <p:cNvSpPr txBox="1"/>
          <p:nvPr/>
        </p:nvSpPr>
        <p:spPr>
          <a:xfrm>
            <a:off x="6225258" y="5536881"/>
            <a:ext cx="42074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IV da variável quantidade de CPC </a:t>
            </a:r>
            <a:r>
              <a:rPr lang="pt-BR" sz="1600">
                <a:solidFill>
                  <a:srgbClr val="DB7D7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é 0,8838.</a:t>
            </a:r>
            <a:endParaRPr lang="pt-BR" sz="1600" dirty="0">
              <a:solidFill>
                <a:srgbClr val="DB7D74"/>
              </a:solidFill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59AFC05-5ED4-4930-8A30-DD1AD1D2711D}"/>
              </a:ext>
            </a:extLst>
          </p:cNvPr>
          <p:cNvCxnSpPr/>
          <p:nvPr/>
        </p:nvCxnSpPr>
        <p:spPr>
          <a:xfrm>
            <a:off x="9689692" y="5023953"/>
            <a:ext cx="0" cy="428470"/>
          </a:xfrm>
          <a:prstGeom prst="straightConnector1">
            <a:avLst/>
          </a:prstGeom>
          <a:ln>
            <a:solidFill>
              <a:srgbClr val="DB7D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501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653436a0-0ea0-4e97-a0ea-eb4b7146450b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r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Personalizar design">
  <a:themeElements>
    <a:clrScheme name="Personalizar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ersonalizar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1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Personalizar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ersonalizar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ersonalizar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22769</TotalTime>
  <Words>3827</Words>
  <Application>Microsoft Office PowerPoint</Application>
  <PresentationFormat>Widescreen</PresentationFormat>
  <Paragraphs>683</Paragraphs>
  <Slides>39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Bookman Old Style</vt:lpstr>
      <vt:lpstr>Calibri</vt:lpstr>
      <vt:lpstr>Calibri Light</vt:lpstr>
      <vt:lpstr>Cambria Math</vt:lpstr>
      <vt:lpstr>Franklin Gothic Medium</vt:lpstr>
      <vt:lpstr>Open Sans</vt:lpstr>
      <vt:lpstr>Tw Cen MT</vt:lpstr>
      <vt:lpstr>Wingdings</vt:lpstr>
      <vt:lpstr>Tema do Office</vt:lpstr>
      <vt:lpstr>1_Tema do Office</vt:lpstr>
      <vt:lpstr>Personalizar design</vt:lpstr>
      <vt:lpstr>1_Personalizar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Marcelo Fernandes</cp:lastModifiedBy>
  <cp:revision>2368</cp:revision>
  <dcterms:created xsi:type="dcterms:W3CDTF">2020-04-08T18:00:12Z</dcterms:created>
  <dcterms:modified xsi:type="dcterms:W3CDTF">2021-07-05T13:02:23Z</dcterms:modified>
</cp:coreProperties>
</file>